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14"/>
  </p:notesMasterIdLst>
  <p:sldIdLst>
    <p:sldId id="291" r:id="rId2"/>
    <p:sldId id="292" r:id="rId3"/>
    <p:sldId id="449" r:id="rId4"/>
    <p:sldId id="450" r:id="rId5"/>
    <p:sldId id="451" r:id="rId6"/>
    <p:sldId id="452" r:id="rId7"/>
    <p:sldId id="456" r:id="rId8"/>
    <p:sldId id="457" r:id="rId9"/>
    <p:sldId id="453" r:id="rId10"/>
    <p:sldId id="454" r:id="rId11"/>
    <p:sldId id="455" r:id="rId12"/>
    <p:sldId id="31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674EE8-F931-443D-BD4B-68DC93DE121F}">
          <p14:sldIdLst>
            <p14:sldId id="291"/>
            <p14:sldId id="292"/>
            <p14:sldId id="449"/>
            <p14:sldId id="450"/>
            <p14:sldId id="451"/>
            <p14:sldId id="452"/>
            <p14:sldId id="456"/>
            <p14:sldId id="457"/>
            <p14:sldId id="453"/>
            <p14:sldId id="454"/>
            <p14:sldId id="455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 autoAdjust="0"/>
    <p:restoredTop sz="94162" autoAdjust="0"/>
  </p:normalViewPr>
  <p:slideViewPr>
    <p:cSldViewPr>
      <p:cViewPr varScale="1">
        <p:scale>
          <a:sx n="109" d="100"/>
          <a:sy n="109" d="100"/>
        </p:scale>
        <p:origin x="16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0A29-2DAB-4B8C-ADF5-D02CEDFD3AF8}" type="datetimeFigureOut">
              <a:rPr lang="cs-CZ" smtClean="0"/>
              <a:t>29.10.19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650A4-BB9F-4AE3-8E6E-B97369972B4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31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BE20-04F8-4705-9670-D642C12A219F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6D0B-5EB0-4418-8C30-E5E6D70E795E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2F8C-A625-41AD-B80A-7FAD8F257099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D654-77C7-4806-B5CD-F13E5FDCAF6E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818EB-A572-4476-A877-5CDEC82C55B5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F02B-64C7-41C2-AFF4-71D92BC5D714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3CC6-60EA-4CAC-AC1D-1E7FA8AD56F6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810E-B137-4A37-86F5-1AB2B6571B42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B722-D182-477E-B43F-8DB9EB2F611F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44BA-2F5A-4507-B1D9-0CDFD610D43C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C3BC-85E6-4FF7-A02D-D08928CCDDC5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A63F67-5329-4305-B60E-459EE2895F2C}" type="datetime1">
              <a:rPr lang="cs-CZ" smtClean="0"/>
              <a:t>29.10.19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298192A-673D-4327-916B-C342A650EA95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224136"/>
          </a:xfrm>
        </p:spPr>
        <p:txBody>
          <a:bodyPr>
            <a:normAutofit/>
          </a:bodyPr>
          <a:lstStyle/>
          <a:p>
            <a:r>
              <a:rPr lang="cs-CZ" sz="3600" dirty="0"/>
              <a:t>Zdravotnické prostředky a jejich úhrady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2780928"/>
            <a:ext cx="7772400" cy="2248273"/>
          </a:xfrm>
        </p:spPr>
        <p:txBody>
          <a:bodyPr>
            <a:normAutofit/>
          </a:bodyPr>
          <a:lstStyle/>
          <a:p>
            <a:r>
              <a:rPr lang="cs-CZ" sz="2400" dirty="0"/>
              <a:t>JUDr. Jakub Král, Ph.D.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dirty="0"/>
              <a:t>Průvodce českým zdravotnictvím pro seniory</a:t>
            </a:r>
            <a:br>
              <a:rPr lang="cs-CZ" dirty="0"/>
            </a:br>
            <a:r>
              <a:rPr lang="cs-CZ" dirty="0"/>
              <a:t>Praha, Poslanecká sněmovna, 29. 10.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8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členové Komise pro kategorizaci a úhradovou regulaci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MZ, SÚKL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odborné společnosti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zdravotní pojišťovny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profesní komory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pacientské organizace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asociace dodavatelů ZP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odbory a UZS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reálné fungování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zřízena od 1. 1. 2019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5 zasedání (vyřízení všech podnětů a návrhů -&gt; novelizace -&gt; CAU MZ)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97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za červen celkem 9.455 ohlášení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z toho 8.527 pře-ohlášení dosud hrazených ZP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a dále 928 nových ZP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dosavadní vykazování (aktivní kódy)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v číselníku celkem cca 12 tis. kódů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v roce 2018 vykázáno alespoň jedenkrát 8.130 kódů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v roce 2017 vykázáno alespoň jedenkrát 8.165 kódů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co bude následovat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kontrola všech podaných ohlášení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podněty z terénu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řízení o vyřazení v případě vadných ohlášení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95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2780928"/>
            <a:ext cx="9144000" cy="72008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sz="2800" dirty="0"/>
              <a:t>Děkuji za pozornost</a:t>
            </a:r>
            <a:endParaRPr lang="cs-CZ" sz="1600" dirty="0"/>
          </a:p>
          <a:p>
            <a:pPr lvl="1">
              <a:lnSpc>
                <a:spcPct val="120000"/>
              </a:lnSpc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cs-CZ" sz="2800" dirty="0"/>
              <a:t>Otázky a diskuse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0" y="6381328"/>
            <a:ext cx="9144000" cy="476672"/>
          </a:xfrm>
        </p:spPr>
        <p:txBody>
          <a:bodyPr/>
          <a:lstStyle/>
          <a:p>
            <a:fld id="{8298192A-673D-4327-916B-C342A650EA95}" type="slidenum">
              <a:rPr lang="cs-CZ" smtClean="0"/>
              <a:t>12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523055"/>
            <a:ext cx="9144000" cy="139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cs-CZ" b="1" dirty="0">
                <a:solidFill>
                  <a:schemeClr val="tx2"/>
                </a:solidFill>
              </a:rPr>
              <a:t>JUDr. Jakub Král, Ph.D.</a:t>
            </a:r>
          </a:p>
          <a:p>
            <a:pPr marL="0" lvl="1" algn="ctr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cs-CZ" sz="1600" dirty="0" err="1">
                <a:solidFill>
                  <a:schemeClr val="tx2"/>
                </a:solidFill>
              </a:rPr>
              <a:t>jakub.kral@portamedica.cz</a:t>
            </a:r>
            <a:endParaRPr lang="cs-CZ" sz="1600" dirty="0">
              <a:solidFill>
                <a:schemeClr val="tx2"/>
              </a:solidFill>
            </a:endParaRPr>
          </a:p>
          <a:p>
            <a:pPr marL="0" lvl="1" algn="ctr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cs-CZ" sz="1600" dirty="0">
                <a:solidFill>
                  <a:schemeClr val="tx2"/>
                </a:solidFill>
              </a:rPr>
              <a:t>+420 607 162 598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54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</a:pPr>
            <a:r>
              <a:rPr lang="cs-CZ" sz="2000" b="1" dirty="0"/>
              <a:t>zdravotnické prostředky (pomůcky) hrazené po předepsání na lékařský předpis (poukaz)</a:t>
            </a:r>
          </a:p>
          <a:p>
            <a:pPr lvl="0">
              <a:lnSpc>
                <a:spcPct val="130000"/>
              </a:lnSpc>
            </a:pPr>
            <a:endParaRPr lang="cs-CZ" sz="800" b="1" dirty="0"/>
          </a:p>
          <a:p>
            <a:pPr marL="0" lvl="0" indent="0">
              <a:lnSpc>
                <a:spcPct val="130000"/>
              </a:lnSpc>
              <a:buNone/>
            </a:pPr>
            <a:r>
              <a:rPr lang="cs-CZ" sz="1800" b="1" dirty="0"/>
              <a:t>vs.</a:t>
            </a:r>
          </a:p>
          <a:p>
            <a:pPr lvl="0">
              <a:lnSpc>
                <a:spcPct val="130000"/>
              </a:lnSpc>
            </a:pPr>
            <a:endParaRPr lang="cs-CZ" sz="800" b="1" dirty="0"/>
          </a:p>
          <a:p>
            <a:pPr lvl="0">
              <a:lnSpc>
                <a:spcPct val="130000"/>
              </a:lnSpc>
            </a:pPr>
            <a:r>
              <a:rPr lang="cs-CZ" sz="2000" b="1" dirty="0"/>
              <a:t>zdravotnické prostředky hrazené v rámci poskytování zdravotní péče </a:t>
            </a:r>
            <a:br>
              <a:rPr lang="cs-CZ" sz="2000" b="1" dirty="0"/>
            </a:br>
            <a:r>
              <a:rPr lang="cs-CZ" sz="2000" b="1" dirty="0"/>
              <a:t>(spolu s výkonem)</a:t>
            </a:r>
          </a:p>
          <a:p>
            <a:pPr marL="0" lvl="0" indent="0">
              <a:lnSpc>
                <a:spcPct val="130000"/>
              </a:lnSpc>
              <a:buNone/>
            </a:pPr>
            <a:endParaRPr lang="cs-CZ" sz="800" b="1" dirty="0"/>
          </a:p>
          <a:p>
            <a:pPr marL="0" lvl="0" indent="0">
              <a:lnSpc>
                <a:spcPct val="130000"/>
              </a:lnSpc>
              <a:buNone/>
            </a:pPr>
            <a:r>
              <a:rPr lang="cs-CZ" sz="1800" b="1" dirty="0"/>
              <a:t>vs.</a:t>
            </a:r>
          </a:p>
          <a:p>
            <a:pPr marL="0" lvl="0" indent="0">
              <a:lnSpc>
                <a:spcPct val="130000"/>
              </a:lnSpc>
              <a:buNone/>
            </a:pPr>
            <a:r>
              <a:rPr lang="cs-CZ" sz="800" b="1" dirty="0"/>
              <a:t> </a:t>
            </a:r>
          </a:p>
          <a:p>
            <a:pPr lvl="0">
              <a:lnSpc>
                <a:spcPct val="130000"/>
              </a:lnSpc>
            </a:pPr>
            <a:r>
              <a:rPr lang="cs-CZ" sz="2000" b="1" dirty="0"/>
              <a:t>přístrojová technika a zdravotnické prostředky nehrazené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04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3</a:t>
            </a:fld>
            <a:endParaRPr lang="cs-CZ" dirty="0"/>
          </a:p>
        </p:txBody>
      </p:sp>
      <p:pic>
        <p:nvPicPr>
          <p:cNvPr id="1026" name="Picture 2" descr="Výsledek obrázku pro obvaz">
            <a:extLst>
              <a:ext uri="{FF2B5EF4-FFF2-40B4-BE49-F238E27FC236}">
                <a16:creationId xmlns:a16="http://schemas.microsoft.com/office/drawing/2014/main" id="{645465CB-D442-594D-8827-063660BC2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2792895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RLE PODPAŽNÍ DURALOVÁ DPB 10 A">
            <a:extLst>
              <a:ext uri="{FF2B5EF4-FFF2-40B4-BE49-F238E27FC236}">
                <a16:creationId xmlns:a16="http://schemas.microsoft.com/office/drawing/2014/main" id="{C6DD95DC-4CC7-FC4F-AC6B-64569D9D8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83744"/>
            <a:ext cx="3695415" cy="381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 axon f - 139 objem BTE nastavitelný vylepšení zvuku zesilovače bezdrátové sluchadlo">
            <a:extLst>
              <a:ext uri="{FF2B5EF4-FFF2-40B4-BE49-F238E27FC236}">
                <a16:creationId xmlns:a16="http://schemas.microsoft.com/office/drawing/2014/main" id="{43496404-EE16-894F-94D7-78265D639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852936"/>
            <a:ext cx="3083656" cy="308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22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4</a:t>
            </a:fld>
            <a:endParaRPr lang="cs-CZ" dirty="0"/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385AC5BF-FE4A-2643-8957-3ECE04B4A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5427553" cy="3649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invalidní vozík">
            <a:extLst>
              <a:ext uri="{FF2B5EF4-FFF2-40B4-BE49-F238E27FC236}">
                <a16:creationId xmlns:a16="http://schemas.microsoft.com/office/drawing/2014/main" id="{DF551A6B-6C04-9440-A3AF-1166C77F0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960" y="2805288"/>
            <a:ext cx="3789040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03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5</a:t>
            </a:fld>
            <a:endParaRPr lang="cs-CZ" dirty="0"/>
          </a:p>
        </p:txBody>
      </p:sp>
      <p:pic>
        <p:nvPicPr>
          <p:cNvPr id="3074" name="Picture 2" descr="Výsledek obrázku pro inkontinenční pomůcky">
            <a:extLst>
              <a:ext uri="{FF2B5EF4-FFF2-40B4-BE49-F238E27FC236}">
                <a16:creationId xmlns:a16="http://schemas.microsoft.com/office/drawing/2014/main" id="{459EB81B-28F1-974B-9025-DD5315BE3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3671091" cy="271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stomické pomůcky">
            <a:extLst>
              <a:ext uri="{FF2B5EF4-FFF2-40B4-BE49-F238E27FC236}">
                <a16:creationId xmlns:a16="http://schemas.microsoft.com/office/drawing/2014/main" id="{66BBE3D9-F986-C64E-BA44-B4AC9EECA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64905"/>
            <a:ext cx="500758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Výsledek obrázku pro glukometr">
            <a:extLst>
              <a:ext uri="{FF2B5EF4-FFF2-40B4-BE49-F238E27FC236}">
                <a16:creationId xmlns:a16="http://schemas.microsoft.com/office/drawing/2014/main" id="{9387CCCA-3852-E74D-A597-E9846F400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953" y="4377680"/>
            <a:ext cx="2088269" cy="24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ýsledek obrázku pro brýle">
            <a:extLst>
              <a:ext uri="{FF2B5EF4-FFF2-40B4-BE49-F238E27FC236}">
                <a16:creationId xmlns:a16="http://schemas.microsoft.com/office/drawing/2014/main" id="{2F1CDB3B-FDC8-9D41-A38C-EF2059DA5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47958"/>
            <a:ext cx="2324944" cy="215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Výsledek obrázku pro ortéza">
            <a:extLst>
              <a:ext uri="{FF2B5EF4-FFF2-40B4-BE49-F238E27FC236}">
                <a16:creationId xmlns:a16="http://schemas.microsoft.com/office/drawing/2014/main" id="{BD48B2CB-1DEA-AD41-9B4C-A7F250A8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2"/>
            <a:ext cx="2007716" cy="200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61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2011 – identifikace problémů</a:t>
            </a:r>
          </a:p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2017 – nález Ústavního soudu</a:t>
            </a:r>
          </a:p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2018 – příprava nového systému + legislativní proces</a:t>
            </a:r>
          </a:p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zákon č. 282/2018 Sb. – nová část sedmá + aktualizovaná příloha č. 3</a:t>
            </a:r>
          </a:p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účinnost od 1. 1. 2019</a:t>
            </a:r>
          </a:p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11 měsíční přechodné období pro sériově vyráběné ZP</a:t>
            </a:r>
          </a:p>
          <a:p>
            <a:pPr>
              <a:lnSpc>
                <a:spcPct val="130000"/>
              </a:lnSpc>
            </a:pPr>
            <a:r>
              <a:rPr lang="cs-CZ" altLang="cs-CZ" sz="17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neobsahuje stomatologii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75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20000"/>
              </a:lnSpc>
            </a:pPr>
            <a:r>
              <a:rPr lang="cs-CZ" sz="1600" dirty="0">
                <a:ea typeface="Candara" charset="0"/>
                <a:cs typeface="Candara" charset="0"/>
              </a:rPr>
              <a:t>posílení </a:t>
            </a:r>
            <a:r>
              <a:rPr lang="cs-CZ" sz="1600" b="1" dirty="0">
                <a:ea typeface="Candara" charset="0"/>
                <a:cs typeface="Candara" charset="0"/>
              </a:rPr>
              <a:t>právní jistoty</a:t>
            </a:r>
          </a:p>
          <a:p>
            <a:pPr lvl="0">
              <a:lnSpc>
                <a:spcPct val="120000"/>
              </a:lnSpc>
            </a:pPr>
            <a:r>
              <a:rPr lang="cs-CZ" sz="1600" dirty="0">
                <a:ea typeface="Candara" charset="0"/>
                <a:cs typeface="Candara" charset="0"/>
              </a:rPr>
              <a:t>jasně určený </a:t>
            </a:r>
            <a:r>
              <a:rPr lang="cs-CZ" sz="1600" b="1" dirty="0">
                <a:ea typeface="Candara" charset="0"/>
                <a:cs typeface="Candara" charset="0"/>
              </a:rPr>
              <a:t>správní orgán </a:t>
            </a:r>
            <a:r>
              <a:rPr lang="cs-CZ" sz="1600" dirty="0">
                <a:ea typeface="Candara" charset="0"/>
                <a:cs typeface="Candara" charset="0"/>
              </a:rPr>
              <a:t>(odpadá spor o charakter činnosti a její přezkum)</a:t>
            </a:r>
            <a:endParaRPr lang="cs-CZ" sz="1600" b="1" dirty="0">
              <a:ea typeface="Candara" charset="0"/>
              <a:cs typeface="Candara" charset="0"/>
            </a:endParaRPr>
          </a:p>
          <a:p>
            <a:pPr lvl="0">
              <a:lnSpc>
                <a:spcPct val="120000"/>
              </a:lnSpc>
            </a:pPr>
            <a:r>
              <a:rPr lang="cs-CZ" sz="1600" dirty="0">
                <a:ea typeface="Candara" charset="0"/>
                <a:cs typeface="Candara" charset="0"/>
              </a:rPr>
              <a:t>vše se </a:t>
            </a:r>
            <a:r>
              <a:rPr lang="cs-CZ" sz="1600" b="1" dirty="0">
                <a:ea typeface="Candara" charset="0"/>
                <a:cs typeface="Candara" charset="0"/>
              </a:rPr>
              <a:t>zveřejňuje </a:t>
            </a:r>
            <a:r>
              <a:rPr lang="cs-CZ" sz="1600" dirty="0">
                <a:ea typeface="Candara" charset="0"/>
                <a:cs typeface="Candara" charset="0"/>
              </a:rPr>
              <a:t>(veřejná kontrola a posílení transparentnosti)</a:t>
            </a:r>
            <a:endParaRPr lang="cs-CZ" sz="1600" b="1" dirty="0">
              <a:ea typeface="Candara" charset="0"/>
              <a:cs typeface="Candara" charset="0"/>
            </a:endParaRPr>
          </a:p>
          <a:p>
            <a:pPr lvl="0">
              <a:lnSpc>
                <a:spcPct val="120000"/>
              </a:lnSpc>
            </a:pPr>
            <a:r>
              <a:rPr lang="cs-CZ" sz="1600" b="1" dirty="0">
                <a:ea typeface="Candara" charset="0"/>
                <a:cs typeface="Candara" charset="0"/>
              </a:rPr>
              <a:t>novinky</a:t>
            </a:r>
            <a:r>
              <a:rPr lang="cs-CZ" sz="1600" dirty="0">
                <a:ea typeface="Candara" charset="0"/>
                <a:cs typeface="Candara" charset="0"/>
              </a:rPr>
              <a:t> se zařazují kdykoli </a:t>
            </a:r>
            <a:r>
              <a:rPr lang="cs-CZ" sz="1600" b="1" dirty="0">
                <a:ea typeface="Candara" charset="0"/>
                <a:cs typeface="Candara" charset="0"/>
              </a:rPr>
              <a:t>průběžně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ea typeface="Candara" charset="0"/>
                <a:cs typeface="Candara" charset="0"/>
              </a:rPr>
              <a:t>seznam SÚKL </a:t>
            </a:r>
            <a:r>
              <a:rPr lang="cs-CZ" sz="1600" dirty="0">
                <a:ea typeface="Candara" charset="0"/>
                <a:cs typeface="Candara" charset="0"/>
              </a:rPr>
              <a:t>se vydává </a:t>
            </a:r>
            <a:r>
              <a:rPr lang="cs-CZ" sz="1600" b="1" dirty="0">
                <a:ea typeface="Candara" charset="0"/>
                <a:cs typeface="Candara" charset="0"/>
              </a:rPr>
              <a:t>každý měsíc</a:t>
            </a:r>
          </a:p>
          <a:p>
            <a:pPr lvl="0">
              <a:lnSpc>
                <a:spcPct val="120000"/>
              </a:lnSpc>
            </a:pPr>
            <a:r>
              <a:rPr lang="cs-CZ" sz="1600" dirty="0">
                <a:ea typeface="Candara" charset="0"/>
                <a:cs typeface="Candara" charset="0"/>
              </a:rPr>
              <a:t>možnost </a:t>
            </a:r>
            <a:r>
              <a:rPr lang="cs-CZ" sz="1600" b="1" dirty="0">
                <a:ea typeface="Candara" charset="0"/>
                <a:cs typeface="Candara" charset="0"/>
              </a:rPr>
              <a:t>mimořádné úhrady </a:t>
            </a:r>
            <a:r>
              <a:rPr lang="cs-CZ" sz="1600" dirty="0">
                <a:ea typeface="Candara" charset="0"/>
                <a:cs typeface="Candara" charset="0"/>
              </a:rPr>
              <a:t>i pro nekategorizované ZP (omezení § 16)</a:t>
            </a:r>
          </a:p>
          <a:p>
            <a:pPr lvl="0">
              <a:lnSpc>
                <a:spcPct val="120000"/>
              </a:lnSpc>
            </a:pPr>
            <a:r>
              <a:rPr lang="cs-CZ" sz="1600" dirty="0">
                <a:ea typeface="Candara" charset="0"/>
                <a:cs typeface="Candara" charset="0"/>
              </a:rPr>
              <a:t>při negativním rozhodnutí -&gt; možnost podání </a:t>
            </a:r>
            <a:r>
              <a:rPr lang="cs-CZ" sz="1600" b="1" dirty="0">
                <a:ea typeface="Candara" charset="0"/>
                <a:cs typeface="Candara" charset="0"/>
              </a:rPr>
              <a:t>odvolání </a:t>
            </a:r>
            <a:r>
              <a:rPr lang="cs-CZ" sz="1600" dirty="0">
                <a:ea typeface="Candara" charset="0"/>
                <a:cs typeface="Candara" charset="0"/>
              </a:rPr>
              <a:t>(možný i soudní přezkum)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ea typeface="Candara" charset="0"/>
                <a:cs typeface="Candara" charset="0"/>
              </a:rPr>
              <a:t>přivření nůžek spoluúčasti </a:t>
            </a:r>
            <a:r>
              <a:rPr lang="cs-CZ" sz="1600" dirty="0">
                <a:ea typeface="Candara" charset="0"/>
                <a:cs typeface="Candara" charset="0"/>
              </a:rPr>
              <a:t>mezi jednotlivými skupinami pojištěnců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ea typeface="Candara" charset="0"/>
                <a:cs typeface="Candara" charset="0"/>
              </a:rPr>
              <a:t>jeden</a:t>
            </a:r>
            <a:r>
              <a:rPr lang="cs-CZ" sz="1600" dirty="0">
                <a:ea typeface="Candara" charset="0"/>
                <a:cs typeface="Candara" charset="0"/>
              </a:rPr>
              <a:t> </a:t>
            </a:r>
            <a:r>
              <a:rPr lang="cs-CZ" sz="1600" dirty="0" err="1">
                <a:ea typeface="Candara" charset="0"/>
                <a:cs typeface="Candara" charset="0"/>
              </a:rPr>
              <a:t>celosystémový</a:t>
            </a:r>
            <a:r>
              <a:rPr lang="cs-CZ" sz="1600" dirty="0">
                <a:ea typeface="Candara" charset="0"/>
                <a:cs typeface="Candara" charset="0"/>
              </a:rPr>
              <a:t> </a:t>
            </a:r>
            <a:r>
              <a:rPr lang="cs-CZ" sz="1600" b="1" dirty="0">
                <a:ea typeface="Candara" charset="0"/>
                <a:cs typeface="Candara" charset="0"/>
              </a:rPr>
              <a:t>číselník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ea typeface="Candara" charset="0"/>
                <a:cs typeface="Candara" charset="0"/>
              </a:rPr>
              <a:t>eliminace „vyvlastnění“ </a:t>
            </a:r>
            <a:r>
              <a:rPr lang="cs-CZ" sz="1600" dirty="0">
                <a:ea typeface="Candara" charset="0"/>
                <a:cs typeface="Candara" charset="0"/>
              </a:rPr>
              <a:t>desetitisícových doplatků u cirkulovaných ZP</a:t>
            </a:r>
          </a:p>
          <a:p>
            <a:pPr lvl="0">
              <a:lnSpc>
                <a:spcPct val="120000"/>
              </a:lnSpc>
            </a:pPr>
            <a:r>
              <a:rPr lang="cs-CZ" sz="1600" dirty="0">
                <a:ea typeface="Candara" charset="0"/>
                <a:cs typeface="Candara" charset="0"/>
              </a:rPr>
              <a:t>systémová </a:t>
            </a:r>
            <a:r>
              <a:rPr lang="cs-CZ" sz="1600" b="1" dirty="0">
                <a:ea typeface="Candara" charset="0"/>
                <a:cs typeface="Candara" charset="0"/>
              </a:rPr>
              <a:t>aktualizace kategorizačního stromu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ea typeface="Candara" charset="0"/>
                <a:cs typeface="Candara" charset="0"/>
              </a:rPr>
              <a:t>soulad s judikaturou ÚS</a:t>
            </a:r>
            <a:endParaRPr lang="cs-CZ" altLang="cs-CZ" sz="1700" dirty="0">
              <a:latin typeface="Calibri" panose="020F0502020204030204" pitchFamily="34" charset="0"/>
              <a:ea typeface="Candara" panose="020E0502030303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39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</a:pPr>
            <a:r>
              <a:rPr lang="cs-CZ" sz="1700" dirty="0">
                <a:ea typeface="Candara" charset="0"/>
                <a:cs typeface="Candara" charset="0"/>
              </a:rPr>
              <a:t>1. 1. 2019 – vydání konsolidovaného seznamu hrazených ZP na poukaz</a:t>
            </a:r>
          </a:p>
          <a:p>
            <a:pPr lvl="0">
              <a:lnSpc>
                <a:spcPct val="120000"/>
              </a:lnSpc>
            </a:pPr>
            <a:r>
              <a:rPr lang="cs-CZ" sz="1700" dirty="0">
                <a:ea typeface="Candara" charset="0"/>
                <a:cs typeface="Candara" charset="0"/>
              </a:rPr>
              <a:t>1. 1. 2019 – platnost nových úhrad individuálně zhotovovaných ZP</a:t>
            </a:r>
          </a:p>
          <a:p>
            <a:pPr lvl="0">
              <a:lnSpc>
                <a:spcPct val="120000"/>
              </a:lnSpc>
            </a:pPr>
            <a:r>
              <a:rPr lang="cs-CZ" sz="1700" b="1" dirty="0">
                <a:ea typeface="Candara" charset="0"/>
                <a:cs typeface="Candara" charset="0"/>
              </a:rPr>
              <a:t>1. 6. až 30. 6. 2019 </a:t>
            </a:r>
            <a:r>
              <a:rPr lang="cs-CZ" sz="1700" dirty="0">
                <a:ea typeface="Candara" charset="0"/>
                <a:cs typeface="Candara" charset="0"/>
              </a:rPr>
              <a:t>– </a:t>
            </a:r>
            <a:r>
              <a:rPr lang="cs-CZ" sz="1700" dirty="0">
                <a:solidFill>
                  <a:srgbClr val="FF0000"/>
                </a:solidFill>
                <a:ea typeface="Candara" charset="0"/>
                <a:cs typeface="Candara" charset="0"/>
              </a:rPr>
              <a:t>lhůta pro podání „pře-ohlášení“ dosud hrazených ZP</a:t>
            </a:r>
          </a:p>
          <a:p>
            <a:pPr lvl="0">
              <a:lnSpc>
                <a:spcPct val="120000"/>
              </a:lnSpc>
            </a:pPr>
            <a:r>
              <a:rPr lang="cs-CZ" sz="1700" b="1" dirty="0">
                <a:ea typeface="Candara" charset="0"/>
                <a:cs typeface="Candara" charset="0"/>
              </a:rPr>
              <a:t>1. 8. 2019 </a:t>
            </a:r>
            <a:r>
              <a:rPr lang="cs-CZ" sz="1700" dirty="0">
                <a:ea typeface="Candara" charset="0"/>
                <a:cs typeface="Candara" charset="0"/>
              </a:rPr>
              <a:t>– </a:t>
            </a:r>
            <a:r>
              <a:rPr lang="cs-CZ" sz="1700" dirty="0">
                <a:solidFill>
                  <a:srgbClr val="FF0000"/>
                </a:solidFill>
                <a:ea typeface="Candara" charset="0"/>
                <a:cs typeface="Candara" charset="0"/>
              </a:rPr>
              <a:t>vyřazení mrtvých duší z úhrad</a:t>
            </a:r>
          </a:p>
          <a:p>
            <a:pPr lvl="0">
              <a:lnSpc>
                <a:spcPct val="120000"/>
              </a:lnSpc>
            </a:pPr>
            <a:r>
              <a:rPr lang="cs-CZ" sz="1700" b="1" dirty="0">
                <a:ea typeface="Candara" charset="0"/>
                <a:cs typeface="Candara" charset="0"/>
              </a:rPr>
              <a:t>1. 10. 2019 </a:t>
            </a:r>
            <a:r>
              <a:rPr lang="cs-CZ" sz="1700" dirty="0">
                <a:ea typeface="Candara" charset="0"/>
                <a:cs typeface="Candara" charset="0"/>
              </a:rPr>
              <a:t>– </a:t>
            </a:r>
            <a:r>
              <a:rPr lang="cs-CZ" sz="1700" dirty="0">
                <a:solidFill>
                  <a:srgbClr val="FF0000"/>
                </a:solidFill>
                <a:ea typeface="Candara" charset="0"/>
                <a:cs typeface="Candara" charset="0"/>
              </a:rPr>
              <a:t>začátek náběhu nových položek do úhrad</a:t>
            </a:r>
          </a:p>
          <a:p>
            <a:pPr lvl="0">
              <a:lnSpc>
                <a:spcPct val="120000"/>
              </a:lnSpc>
            </a:pPr>
            <a:r>
              <a:rPr lang="cs-CZ" sz="1700" dirty="0">
                <a:ea typeface="Candara" charset="0"/>
                <a:cs typeface="Candara" charset="0"/>
              </a:rPr>
              <a:t>1. 11. 2019 – termín pro zahájení správních řízení u excesů</a:t>
            </a:r>
          </a:p>
          <a:p>
            <a:pPr lvl="0">
              <a:lnSpc>
                <a:spcPct val="120000"/>
              </a:lnSpc>
            </a:pPr>
            <a:r>
              <a:rPr lang="cs-CZ" sz="1700" b="1" dirty="0">
                <a:ea typeface="Candara" charset="0"/>
                <a:cs typeface="Candara" charset="0"/>
              </a:rPr>
              <a:t>1. 12. 2019 </a:t>
            </a:r>
            <a:r>
              <a:rPr lang="cs-CZ" sz="1700" dirty="0">
                <a:ea typeface="Candara" charset="0"/>
                <a:cs typeface="Candara" charset="0"/>
              </a:rPr>
              <a:t>– </a:t>
            </a:r>
            <a:r>
              <a:rPr lang="cs-CZ" sz="1700" dirty="0">
                <a:solidFill>
                  <a:srgbClr val="FF0000"/>
                </a:solidFill>
                <a:ea typeface="Candara" charset="0"/>
                <a:cs typeface="Candara" charset="0"/>
              </a:rPr>
              <a:t>nová úhrada u „pře-ohlášených“ ZP</a:t>
            </a:r>
          </a:p>
          <a:p>
            <a:pPr lvl="0">
              <a:lnSpc>
                <a:spcPct val="120000"/>
              </a:lnSpc>
            </a:pPr>
            <a:endParaRPr lang="cs-CZ" altLang="cs-CZ" sz="1700" dirty="0">
              <a:latin typeface="Calibri" panose="020F0502020204030204" pitchFamily="34" charset="0"/>
              <a:ea typeface="Candara" panose="020E0502030303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5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2492896"/>
            <a:ext cx="8856984" cy="4032448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při MZ byla zřízena Komise pro kategorizaci a úhradovou regulaci ZP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hledá chyby v současném znění zákona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připravuje aktualizaci kategorizačního stromu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připravuje stanoviska k žádostem o souhlas MZ s 50% úhradou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implementační skupina</a:t>
            </a:r>
          </a:p>
          <a:p>
            <a:pPr lvl="1"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SÚKL, VZP, SZP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byl zpracován Přehled častých otázek a odpovědí</a:t>
            </a:r>
          </a:p>
          <a:p>
            <a:pPr lvl="1">
              <a:lnSpc>
                <a:spcPct val="130000"/>
              </a:lnSpc>
            </a:pPr>
            <a:r>
              <a:rPr lang="cs-CZ" altLang="cs-CZ" sz="16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https://</a:t>
            </a:r>
            <a:r>
              <a:rPr lang="cs-CZ" altLang="cs-CZ" sz="1600" dirty="0" err="1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www.niszp.cz</a:t>
            </a:r>
            <a:r>
              <a:rPr lang="cs-CZ" altLang="cs-CZ" sz="16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/kategorizace-uhradova-regulace-zdravotnickych-prostredku-hrazenych-na-poukaz</a:t>
            </a:r>
          </a:p>
          <a:p>
            <a:pPr>
              <a:lnSpc>
                <a:spcPct val="130000"/>
              </a:lnSpc>
            </a:pP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byla vytvořeny e-mailové adresy pro kladení dotazů souvisejících </a:t>
            </a:r>
            <a:b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</a:b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s novelou: </a:t>
            </a:r>
            <a:r>
              <a:rPr lang="cs-CZ" altLang="cs-CZ" sz="1800" dirty="0" err="1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uhrzp@sukl.cz</a:t>
            </a:r>
            <a:r>
              <a:rPr lang="cs-CZ" altLang="cs-CZ" sz="1800" dirty="0">
                <a:latin typeface="Calibri" panose="020F0502020204030204" pitchFamily="34" charset="0"/>
                <a:ea typeface="Candara" panose="020E050203030302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408"/>
          </a:xfrm>
        </p:spPr>
        <p:txBody>
          <a:bodyPr>
            <a:normAutofit/>
          </a:bodyPr>
          <a:lstStyle/>
          <a:p>
            <a:r>
              <a:rPr lang="cs-CZ" sz="2800" dirty="0"/>
              <a:t>Zdravotnické prostředky a jejich úhrady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8192A-673D-4327-916B-C342A650EA95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234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astní 3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73E87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540</Words>
  <Application>Microsoft Macintosh PowerPoint</Application>
  <PresentationFormat>Předvádění na obrazovce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Candara</vt:lpstr>
      <vt:lpstr>Symbol</vt:lpstr>
      <vt:lpstr>Vlnění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Zdravotnické prostředky a jejich úhrady</vt:lpstr>
      <vt:lpstr>Otázky a diskuse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2014-08-25T16:37:23Z</dcterms:created>
  <dcterms:modified xsi:type="dcterms:W3CDTF">2019-10-29T08:48:54Z</dcterms:modified>
</cp:coreProperties>
</file>