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96" r:id="rId1"/>
  </p:sldMasterIdLst>
  <p:notesMasterIdLst>
    <p:notesMasterId r:id="rId14"/>
  </p:notesMasterIdLst>
  <p:sldIdLst>
    <p:sldId id="291" r:id="rId2"/>
    <p:sldId id="292" r:id="rId3"/>
    <p:sldId id="449" r:id="rId4"/>
    <p:sldId id="450" r:id="rId5"/>
    <p:sldId id="451" r:id="rId6"/>
    <p:sldId id="452" r:id="rId7"/>
    <p:sldId id="456" r:id="rId8"/>
    <p:sldId id="457" r:id="rId9"/>
    <p:sldId id="453" r:id="rId10"/>
    <p:sldId id="454" r:id="rId11"/>
    <p:sldId id="455" r:id="rId12"/>
    <p:sldId id="314" r:id="rId13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Výchozí oddíl" id="{FE674EE8-F931-443D-BD4B-68DC93DE121F}">
          <p14:sldIdLst>
            <p14:sldId id="291"/>
            <p14:sldId id="292"/>
            <p14:sldId id="449"/>
            <p14:sldId id="450"/>
            <p14:sldId id="451"/>
            <p14:sldId id="452"/>
            <p14:sldId id="456"/>
            <p14:sldId id="457"/>
            <p14:sldId id="453"/>
            <p14:sldId id="454"/>
            <p14:sldId id="455"/>
            <p14:sldId id="314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282" autoAdjust="0"/>
    <p:restoredTop sz="94162" autoAdjust="0"/>
  </p:normalViewPr>
  <p:slideViewPr>
    <p:cSldViewPr>
      <p:cViewPr varScale="1">
        <p:scale>
          <a:sx n="109" d="100"/>
          <a:sy n="109" d="100"/>
        </p:scale>
        <p:origin x="1624" y="17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53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 dirty="0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CF0A29-2DAB-4B8C-ADF5-D02CEDFD3AF8}" type="datetimeFigureOut">
              <a:rPr lang="cs-CZ" smtClean="0"/>
              <a:t>29.10.19</a:t>
            </a:fld>
            <a:endParaRPr lang="cs-CZ" dirty="0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 dirty="0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9650A4-BB9F-4AE3-8E6E-B97369972B4E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913138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6BE20-04F8-4705-9670-D642C12A219F}" type="datetime1">
              <a:rPr lang="cs-CZ" smtClean="0"/>
              <a:t>29.10.19</a:t>
            </a:fld>
            <a:endParaRPr lang="cs-CZ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8192A-673D-4327-916B-C342A650EA95}" type="slidenum">
              <a:rPr lang="cs-CZ" smtClean="0"/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AF6D0B-5EB0-4418-8C30-E5E6D70E795E}" type="datetime1">
              <a:rPr lang="cs-CZ" smtClean="0"/>
              <a:t>29.10.19</a:t>
            </a:fld>
            <a:endParaRPr lang="cs-CZ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8192A-673D-4327-916B-C342A650EA95}" type="slidenum">
              <a:rPr lang="cs-CZ" smtClean="0"/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4A2F8C-A625-41AD-B80A-7FAD8F257099}" type="datetime1">
              <a:rPr lang="cs-CZ" smtClean="0"/>
              <a:t>29.10.19</a:t>
            </a:fld>
            <a:endParaRPr lang="cs-CZ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8192A-673D-4327-916B-C342A650EA95}" type="slidenum">
              <a:rPr lang="cs-CZ" smtClean="0"/>
              <a:t>‹#›</a:t>
            </a:fld>
            <a:endParaRPr lang="cs-CZ" dirty="0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DDD654-77C7-4806-B5CD-F13E5FDCAF6E}" type="datetime1">
              <a:rPr lang="cs-CZ" smtClean="0"/>
              <a:t>29.10.19</a:t>
            </a:fld>
            <a:endParaRPr lang="cs-CZ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8192A-673D-4327-916B-C342A650EA95}" type="slidenum">
              <a:rPr lang="cs-CZ" smtClean="0"/>
              <a:t>‹#›</a:t>
            </a:fld>
            <a:endParaRPr lang="cs-CZ" dirty="0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818EB-A572-4476-A877-5CDEC82C55B5}" type="datetime1">
              <a:rPr lang="cs-CZ" smtClean="0"/>
              <a:t>29.10.19</a:t>
            </a:fld>
            <a:endParaRPr lang="cs-CZ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8192A-673D-4327-916B-C342A650EA95}" type="slidenum">
              <a:rPr lang="cs-CZ" smtClean="0"/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1F02B-64C7-41C2-AFF4-71D92BC5D714}" type="datetime1">
              <a:rPr lang="cs-CZ" smtClean="0"/>
              <a:t>29.10.19</a:t>
            </a:fld>
            <a:endParaRPr lang="cs-CZ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8192A-673D-4327-916B-C342A650EA95}" type="slidenum">
              <a:rPr lang="cs-CZ" smtClean="0"/>
              <a:t>‹#›</a:t>
            </a:fld>
            <a:endParaRPr lang="cs-CZ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BB3CC6-60EA-4CAC-AC1D-1E7FA8AD56F6}" type="datetime1">
              <a:rPr lang="cs-CZ" smtClean="0"/>
              <a:t>29.10.19</a:t>
            </a:fld>
            <a:endParaRPr lang="cs-CZ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8192A-673D-4327-916B-C342A650EA95}" type="slidenum">
              <a:rPr lang="cs-CZ" smtClean="0"/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FD810E-B137-4A37-86F5-1AB2B6571B42}" type="datetime1">
              <a:rPr lang="cs-CZ" smtClean="0"/>
              <a:t>29.10.19</a:t>
            </a:fld>
            <a:endParaRPr lang="cs-CZ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8192A-673D-4327-916B-C342A650EA95}" type="slidenum">
              <a:rPr lang="cs-CZ" smtClean="0"/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96B722-D182-477E-B43F-8DB9EB2F611F}" type="datetime1">
              <a:rPr lang="cs-CZ" smtClean="0"/>
              <a:t>29.10.19</a:t>
            </a:fld>
            <a:endParaRPr lang="cs-CZ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8192A-673D-4327-916B-C342A650EA95}" type="slidenum">
              <a:rPr lang="cs-CZ" smtClean="0"/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6144BA-2F5A-4507-B1D9-0CDFD610D43C}" type="datetime1">
              <a:rPr lang="cs-CZ" smtClean="0"/>
              <a:t>29.10.19</a:t>
            </a:fld>
            <a:endParaRPr lang="cs-CZ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8192A-673D-4327-916B-C342A650EA95}" type="slidenum">
              <a:rPr lang="cs-CZ" smtClean="0"/>
              <a:t>‹#›</a:t>
            </a:fld>
            <a:endParaRPr lang="cs-CZ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ADC3BC-85E6-4FF7-A02D-D08928CCDDC5}" type="datetime1">
              <a:rPr lang="cs-CZ" smtClean="0"/>
              <a:t>29.10.19</a:t>
            </a:fld>
            <a:endParaRPr lang="cs-CZ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8192A-673D-4327-916B-C342A650EA95}" type="slidenum">
              <a:rPr lang="cs-CZ" smtClean="0"/>
              <a:t>‹#›</a:t>
            </a:fld>
            <a:endParaRPr lang="cs-CZ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dirty="0"/>
              <a:t>Kliknutím na ikonu přidáte obrázek.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0AA63F67-5329-4305-B60E-459EE2895F2C}" type="datetime1">
              <a:rPr lang="cs-CZ" smtClean="0"/>
              <a:t>29.10.19</a:t>
            </a:fld>
            <a:endParaRPr lang="cs-CZ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cs-CZ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8298192A-673D-4327-916B-C342A650EA95}" type="slidenum">
              <a:rPr lang="cs-CZ" smtClean="0"/>
              <a:t>‹#›</a:t>
            </a:fld>
            <a:endParaRPr lang="cs-CZ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jpeg"/><Relationship Id="rId5" Type="http://schemas.openxmlformats.org/officeDocument/2006/relationships/image" Target="../media/image10.jpeg"/><Relationship Id="rId4" Type="http://schemas.openxmlformats.org/officeDocument/2006/relationships/image" Target="../media/image9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548680"/>
            <a:ext cx="7772400" cy="1224136"/>
          </a:xfrm>
        </p:spPr>
        <p:txBody>
          <a:bodyPr>
            <a:normAutofit/>
          </a:bodyPr>
          <a:lstStyle/>
          <a:p>
            <a:r>
              <a:rPr lang="cs-CZ" sz="3600" dirty="0"/>
              <a:t>Zdravotnické prostředky a jejich úhrady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685800" y="2780928"/>
            <a:ext cx="7772400" cy="2248273"/>
          </a:xfrm>
        </p:spPr>
        <p:txBody>
          <a:bodyPr>
            <a:normAutofit/>
          </a:bodyPr>
          <a:lstStyle/>
          <a:p>
            <a:r>
              <a:rPr lang="cs-CZ" sz="2400" dirty="0"/>
              <a:t>JUDr. Jakub Král, Ph.D.</a:t>
            </a:r>
          </a:p>
          <a:p>
            <a:endParaRPr lang="cs-CZ" sz="1800" dirty="0"/>
          </a:p>
          <a:p>
            <a:endParaRPr lang="cs-CZ" sz="1800" dirty="0"/>
          </a:p>
          <a:p>
            <a:r>
              <a:rPr lang="cs-CZ" dirty="0"/>
              <a:t>Průvodce českým zdravotnictvím pro seniory</a:t>
            </a:r>
            <a:br>
              <a:rPr lang="cs-CZ" dirty="0"/>
            </a:br>
            <a:r>
              <a:rPr lang="cs-CZ" dirty="0"/>
              <a:t>Praha, Poslanecká sněmovna, 29. 10. 2019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8192A-673D-4327-916B-C342A650EA95}" type="slidenum">
              <a:rPr lang="cs-CZ" smtClean="0"/>
              <a:t>1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258671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179512" y="2492896"/>
            <a:ext cx="8856984" cy="4032448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30000"/>
              </a:lnSpc>
            </a:pPr>
            <a:r>
              <a:rPr lang="cs-CZ" altLang="cs-CZ" sz="1800" dirty="0">
                <a:latin typeface="Calibri" panose="020F0502020204030204" pitchFamily="34" charset="0"/>
                <a:ea typeface="Candara" panose="020E0502030303020204" pitchFamily="34" charset="0"/>
                <a:cs typeface="Calibri" panose="020F0502020204030204" pitchFamily="34" charset="0"/>
              </a:rPr>
              <a:t>členové Komise pro kategorizaci a úhradovou regulaci</a:t>
            </a:r>
          </a:p>
          <a:p>
            <a:pPr lvl="1">
              <a:lnSpc>
                <a:spcPct val="130000"/>
              </a:lnSpc>
            </a:pPr>
            <a:r>
              <a:rPr lang="cs-CZ" altLang="cs-CZ" sz="1800" dirty="0">
                <a:latin typeface="Calibri" panose="020F0502020204030204" pitchFamily="34" charset="0"/>
                <a:ea typeface="Candara" panose="020E0502030303020204" pitchFamily="34" charset="0"/>
                <a:cs typeface="Calibri" panose="020F0502020204030204" pitchFamily="34" charset="0"/>
              </a:rPr>
              <a:t>MZ, SÚKL</a:t>
            </a:r>
          </a:p>
          <a:p>
            <a:pPr lvl="1">
              <a:lnSpc>
                <a:spcPct val="130000"/>
              </a:lnSpc>
            </a:pPr>
            <a:r>
              <a:rPr lang="cs-CZ" altLang="cs-CZ" sz="1800" dirty="0">
                <a:latin typeface="Calibri" panose="020F0502020204030204" pitchFamily="34" charset="0"/>
                <a:ea typeface="Candara" panose="020E0502030303020204" pitchFamily="34" charset="0"/>
                <a:cs typeface="Calibri" panose="020F0502020204030204" pitchFamily="34" charset="0"/>
              </a:rPr>
              <a:t>odborné společnosti</a:t>
            </a:r>
          </a:p>
          <a:p>
            <a:pPr lvl="1">
              <a:lnSpc>
                <a:spcPct val="130000"/>
              </a:lnSpc>
            </a:pPr>
            <a:r>
              <a:rPr lang="cs-CZ" altLang="cs-CZ" sz="1800" dirty="0">
                <a:latin typeface="Calibri" panose="020F0502020204030204" pitchFamily="34" charset="0"/>
                <a:ea typeface="Candara" panose="020E0502030303020204" pitchFamily="34" charset="0"/>
                <a:cs typeface="Calibri" panose="020F0502020204030204" pitchFamily="34" charset="0"/>
              </a:rPr>
              <a:t>zdravotní pojišťovny</a:t>
            </a:r>
          </a:p>
          <a:p>
            <a:pPr lvl="1">
              <a:lnSpc>
                <a:spcPct val="130000"/>
              </a:lnSpc>
            </a:pPr>
            <a:r>
              <a:rPr lang="cs-CZ" altLang="cs-CZ" sz="1800" dirty="0">
                <a:latin typeface="Calibri" panose="020F0502020204030204" pitchFamily="34" charset="0"/>
                <a:ea typeface="Candara" panose="020E0502030303020204" pitchFamily="34" charset="0"/>
                <a:cs typeface="Calibri" panose="020F0502020204030204" pitchFamily="34" charset="0"/>
              </a:rPr>
              <a:t>profesní komory</a:t>
            </a:r>
          </a:p>
          <a:p>
            <a:pPr lvl="1">
              <a:lnSpc>
                <a:spcPct val="130000"/>
              </a:lnSpc>
            </a:pPr>
            <a:r>
              <a:rPr lang="cs-CZ" altLang="cs-CZ" sz="1800" dirty="0">
                <a:latin typeface="Calibri" panose="020F0502020204030204" pitchFamily="34" charset="0"/>
                <a:ea typeface="Candara" panose="020E0502030303020204" pitchFamily="34" charset="0"/>
                <a:cs typeface="Calibri" panose="020F0502020204030204" pitchFamily="34" charset="0"/>
              </a:rPr>
              <a:t>pacientské organizace</a:t>
            </a:r>
          </a:p>
          <a:p>
            <a:pPr lvl="1">
              <a:lnSpc>
                <a:spcPct val="130000"/>
              </a:lnSpc>
            </a:pPr>
            <a:r>
              <a:rPr lang="cs-CZ" altLang="cs-CZ" sz="1800" dirty="0">
                <a:latin typeface="Calibri" panose="020F0502020204030204" pitchFamily="34" charset="0"/>
                <a:ea typeface="Candara" panose="020E0502030303020204" pitchFamily="34" charset="0"/>
                <a:cs typeface="Calibri" panose="020F0502020204030204" pitchFamily="34" charset="0"/>
              </a:rPr>
              <a:t>asociace dodavatelů ZP</a:t>
            </a:r>
          </a:p>
          <a:p>
            <a:pPr lvl="1">
              <a:lnSpc>
                <a:spcPct val="130000"/>
              </a:lnSpc>
            </a:pPr>
            <a:r>
              <a:rPr lang="cs-CZ" altLang="cs-CZ" sz="1800" dirty="0">
                <a:latin typeface="Calibri" panose="020F0502020204030204" pitchFamily="34" charset="0"/>
                <a:ea typeface="Candara" panose="020E0502030303020204" pitchFamily="34" charset="0"/>
                <a:cs typeface="Calibri" panose="020F0502020204030204" pitchFamily="34" charset="0"/>
              </a:rPr>
              <a:t>odbory a UZS</a:t>
            </a:r>
          </a:p>
          <a:p>
            <a:pPr>
              <a:lnSpc>
                <a:spcPct val="130000"/>
              </a:lnSpc>
            </a:pPr>
            <a:r>
              <a:rPr lang="cs-CZ" altLang="cs-CZ" sz="1800" dirty="0">
                <a:latin typeface="Calibri" panose="020F0502020204030204" pitchFamily="34" charset="0"/>
                <a:ea typeface="Candara" panose="020E0502030303020204" pitchFamily="34" charset="0"/>
                <a:cs typeface="Calibri" panose="020F0502020204030204" pitchFamily="34" charset="0"/>
              </a:rPr>
              <a:t>reálné fungování</a:t>
            </a:r>
          </a:p>
          <a:p>
            <a:pPr lvl="1">
              <a:lnSpc>
                <a:spcPct val="130000"/>
              </a:lnSpc>
            </a:pPr>
            <a:r>
              <a:rPr lang="cs-CZ" altLang="cs-CZ" sz="1800" dirty="0">
                <a:latin typeface="Calibri" panose="020F0502020204030204" pitchFamily="34" charset="0"/>
                <a:ea typeface="Candara" panose="020E0502030303020204" pitchFamily="34" charset="0"/>
                <a:cs typeface="Calibri" panose="020F0502020204030204" pitchFamily="34" charset="0"/>
              </a:rPr>
              <a:t>zřízena od 1. 1. 2019</a:t>
            </a:r>
          </a:p>
          <a:p>
            <a:pPr lvl="1">
              <a:lnSpc>
                <a:spcPct val="130000"/>
              </a:lnSpc>
            </a:pPr>
            <a:r>
              <a:rPr lang="cs-CZ" altLang="cs-CZ" sz="1800" dirty="0">
                <a:latin typeface="Calibri" panose="020F0502020204030204" pitchFamily="34" charset="0"/>
                <a:ea typeface="Candara" panose="020E0502030303020204" pitchFamily="34" charset="0"/>
                <a:cs typeface="Calibri" panose="020F0502020204030204" pitchFamily="34" charset="0"/>
              </a:rPr>
              <a:t>5 zasedání (vyřízení všech podnětů a návrhů -&gt; novelizace -&gt; CAU MZ)</a:t>
            </a: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67544" y="548680"/>
            <a:ext cx="8229600" cy="714408"/>
          </a:xfrm>
        </p:spPr>
        <p:txBody>
          <a:bodyPr>
            <a:normAutofit/>
          </a:bodyPr>
          <a:lstStyle/>
          <a:p>
            <a:r>
              <a:rPr lang="cs-CZ" sz="2800" dirty="0"/>
              <a:t>Zdravotnické prostředky a jejich úhrady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8192A-673D-4327-916B-C342A650EA95}" type="slidenum">
              <a:rPr lang="cs-CZ" smtClean="0"/>
              <a:t>10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0119767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179512" y="2492896"/>
            <a:ext cx="8856984" cy="4032448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30000"/>
              </a:lnSpc>
            </a:pPr>
            <a:r>
              <a:rPr lang="cs-CZ" altLang="cs-CZ" sz="1800" dirty="0">
                <a:latin typeface="Calibri" panose="020F0502020204030204" pitchFamily="34" charset="0"/>
                <a:ea typeface="Candara" panose="020E0502030303020204" pitchFamily="34" charset="0"/>
                <a:cs typeface="Calibri" panose="020F0502020204030204" pitchFamily="34" charset="0"/>
              </a:rPr>
              <a:t>za červen celkem 9.455 ohlášení</a:t>
            </a:r>
          </a:p>
          <a:p>
            <a:pPr lvl="1">
              <a:lnSpc>
                <a:spcPct val="130000"/>
              </a:lnSpc>
            </a:pPr>
            <a:r>
              <a:rPr lang="cs-CZ" altLang="cs-CZ" sz="1800" dirty="0">
                <a:latin typeface="Calibri" panose="020F0502020204030204" pitchFamily="34" charset="0"/>
                <a:ea typeface="Candara" panose="020E0502030303020204" pitchFamily="34" charset="0"/>
                <a:cs typeface="Calibri" panose="020F0502020204030204" pitchFamily="34" charset="0"/>
              </a:rPr>
              <a:t>z toho 8.527 pře-ohlášení dosud hrazených ZP</a:t>
            </a:r>
          </a:p>
          <a:p>
            <a:pPr lvl="1">
              <a:lnSpc>
                <a:spcPct val="130000"/>
              </a:lnSpc>
            </a:pPr>
            <a:r>
              <a:rPr lang="cs-CZ" altLang="cs-CZ" sz="1800" dirty="0">
                <a:latin typeface="Calibri" panose="020F0502020204030204" pitchFamily="34" charset="0"/>
                <a:ea typeface="Candara" panose="020E0502030303020204" pitchFamily="34" charset="0"/>
                <a:cs typeface="Calibri" panose="020F0502020204030204" pitchFamily="34" charset="0"/>
              </a:rPr>
              <a:t>a dále 928 nových ZP</a:t>
            </a:r>
          </a:p>
          <a:p>
            <a:pPr>
              <a:lnSpc>
                <a:spcPct val="130000"/>
              </a:lnSpc>
            </a:pPr>
            <a:r>
              <a:rPr lang="cs-CZ" altLang="cs-CZ" sz="1800" dirty="0">
                <a:latin typeface="Calibri" panose="020F0502020204030204" pitchFamily="34" charset="0"/>
                <a:ea typeface="Candara" panose="020E0502030303020204" pitchFamily="34" charset="0"/>
                <a:cs typeface="Calibri" panose="020F0502020204030204" pitchFamily="34" charset="0"/>
              </a:rPr>
              <a:t>dosavadní vykazování (aktivní kódy)</a:t>
            </a:r>
          </a:p>
          <a:p>
            <a:pPr lvl="1">
              <a:lnSpc>
                <a:spcPct val="130000"/>
              </a:lnSpc>
            </a:pPr>
            <a:r>
              <a:rPr lang="cs-CZ" altLang="cs-CZ" sz="1800" dirty="0">
                <a:latin typeface="Calibri" panose="020F0502020204030204" pitchFamily="34" charset="0"/>
                <a:ea typeface="Candara" panose="020E0502030303020204" pitchFamily="34" charset="0"/>
                <a:cs typeface="Calibri" panose="020F0502020204030204" pitchFamily="34" charset="0"/>
              </a:rPr>
              <a:t>v číselníku celkem cca 12 tis. kódů</a:t>
            </a:r>
          </a:p>
          <a:p>
            <a:pPr lvl="1">
              <a:lnSpc>
                <a:spcPct val="130000"/>
              </a:lnSpc>
            </a:pPr>
            <a:r>
              <a:rPr lang="cs-CZ" altLang="cs-CZ" sz="1800" dirty="0">
                <a:latin typeface="Calibri" panose="020F0502020204030204" pitchFamily="34" charset="0"/>
                <a:ea typeface="Candara" panose="020E0502030303020204" pitchFamily="34" charset="0"/>
                <a:cs typeface="Calibri" panose="020F0502020204030204" pitchFamily="34" charset="0"/>
              </a:rPr>
              <a:t>v roce 2018 vykázáno alespoň jedenkrát 8.130 kódů</a:t>
            </a:r>
          </a:p>
          <a:p>
            <a:pPr lvl="1">
              <a:lnSpc>
                <a:spcPct val="130000"/>
              </a:lnSpc>
            </a:pPr>
            <a:r>
              <a:rPr lang="cs-CZ" altLang="cs-CZ" sz="1800" dirty="0">
                <a:latin typeface="Calibri" panose="020F0502020204030204" pitchFamily="34" charset="0"/>
                <a:ea typeface="Candara" panose="020E0502030303020204" pitchFamily="34" charset="0"/>
                <a:cs typeface="Calibri" panose="020F0502020204030204" pitchFamily="34" charset="0"/>
              </a:rPr>
              <a:t>v roce 2017 vykázáno alespoň jedenkrát 8.165 kódů</a:t>
            </a:r>
          </a:p>
          <a:p>
            <a:pPr>
              <a:lnSpc>
                <a:spcPct val="130000"/>
              </a:lnSpc>
            </a:pPr>
            <a:r>
              <a:rPr lang="cs-CZ" altLang="cs-CZ" sz="1800" dirty="0">
                <a:latin typeface="Calibri" panose="020F0502020204030204" pitchFamily="34" charset="0"/>
                <a:ea typeface="Candara" panose="020E0502030303020204" pitchFamily="34" charset="0"/>
                <a:cs typeface="Calibri" panose="020F0502020204030204" pitchFamily="34" charset="0"/>
              </a:rPr>
              <a:t>co bude následovat</a:t>
            </a:r>
          </a:p>
          <a:p>
            <a:pPr lvl="1">
              <a:lnSpc>
                <a:spcPct val="130000"/>
              </a:lnSpc>
            </a:pPr>
            <a:r>
              <a:rPr lang="cs-CZ" altLang="cs-CZ" sz="1800" dirty="0">
                <a:latin typeface="Calibri" panose="020F0502020204030204" pitchFamily="34" charset="0"/>
                <a:ea typeface="Candara" panose="020E0502030303020204" pitchFamily="34" charset="0"/>
                <a:cs typeface="Calibri" panose="020F0502020204030204" pitchFamily="34" charset="0"/>
              </a:rPr>
              <a:t>kontrola všech podaných ohlášení</a:t>
            </a:r>
          </a:p>
          <a:p>
            <a:pPr lvl="1">
              <a:lnSpc>
                <a:spcPct val="130000"/>
              </a:lnSpc>
            </a:pPr>
            <a:r>
              <a:rPr lang="cs-CZ" altLang="cs-CZ" sz="1800" dirty="0">
                <a:latin typeface="Calibri" panose="020F0502020204030204" pitchFamily="34" charset="0"/>
                <a:ea typeface="Candara" panose="020E0502030303020204" pitchFamily="34" charset="0"/>
                <a:cs typeface="Calibri" panose="020F0502020204030204" pitchFamily="34" charset="0"/>
              </a:rPr>
              <a:t>podněty z terénu</a:t>
            </a:r>
          </a:p>
          <a:p>
            <a:pPr lvl="1">
              <a:lnSpc>
                <a:spcPct val="130000"/>
              </a:lnSpc>
            </a:pPr>
            <a:r>
              <a:rPr lang="cs-CZ" altLang="cs-CZ" sz="1800" dirty="0">
                <a:latin typeface="Calibri" panose="020F0502020204030204" pitchFamily="34" charset="0"/>
                <a:ea typeface="Candara" panose="020E0502030303020204" pitchFamily="34" charset="0"/>
                <a:cs typeface="Calibri" panose="020F0502020204030204" pitchFamily="34" charset="0"/>
              </a:rPr>
              <a:t>řízení o vyřazení v případě vadných ohlášení</a:t>
            </a: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67544" y="548680"/>
            <a:ext cx="8229600" cy="714408"/>
          </a:xfrm>
        </p:spPr>
        <p:txBody>
          <a:bodyPr>
            <a:normAutofit/>
          </a:bodyPr>
          <a:lstStyle/>
          <a:p>
            <a:r>
              <a:rPr lang="cs-CZ" sz="2800" dirty="0"/>
              <a:t>Zdravotnické prostředky a jejich úhrady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8192A-673D-4327-916B-C342A650EA95}" type="slidenum">
              <a:rPr lang="cs-CZ" smtClean="0"/>
              <a:t>11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8295891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0" y="2780928"/>
            <a:ext cx="9144000" cy="720080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20000"/>
              </a:lnSpc>
              <a:buNone/>
            </a:pPr>
            <a:r>
              <a:rPr lang="cs-CZ" sz="2800" dirty="0"/>
              <a:t>Děkuji za pozornost</a:t>
            </a:r>
            <a:endParaRPr lang="cs-CZ" sz="1600" dirty="0"/>
          </a:p>
          <a:p>
            <a:pPr lvl="1">
              <a:lnSpc>
                <a:spcPct val="120000"/>
              </a:lnSpc>
            </a:pPr>
            <a:endParaRPr lang="cs-CZ" sz="1600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67544" y="548680"/>
            <a:ext cx="8229600" cy="714408"/>
          </a:xfrm>
        </p:spPr>
        <p:txBody>
          <a:bodyPr>
            <a:noAutofit/>
          </a:bodyPr>
          <a:lstStyle/>
          <a:p>
            <a:pPr>
              <a:lnSpc>
                <a:spcPct val="120000"/>
              </a:lnSpc>
            </a:pPr>
            <a:r>
              <a:rPr lang="cs-CZ" sz="2800" dirty="0"/>
              <a:t>Otázky a diskuse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>
          <a:xfrm>
            <a:off x="0" y="6381328"/>
            <a:ext cx="9144000" cy="476672"/>
          </a:xfrm>
        </p:spPr>
        <p:txBody>
          <a:bodyPr/>
          <a:lstStyle/>
          <a:p>
            <a:fld id="{8298192A-673D-4327-916B-C342A650EA95}" type="slidenum">
              <a:rPr lang="cs-CZ" smtClean="0"/>
              <a:t>12</a:t>
            </a:fld>
            <a:endParaRPr lang="cs-CZ" dirty="0"/>
          </a:p>
        </p:txBody>
      </p:sp>
      <p:sp>
        <p:nvSpPr>
          <p:cNvPr id="6" name="TextovéPole 5"/>
          <p:cNvSpPr txBox="1"/>
          <p:nvPr/>
        </p:nvSpPr>
        <p:spPr>
          <a:xfrm>
            <a:off x="0" y="4523055"/>
            <a:ext cx="9144000" cy="13911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 algn="ctr">
              <a:lnSpc>
                <a:spcPct val="120000"/>
              </a:lnSpc>
              <a:spcBef>
                <a:spcPct val="20000"/>
              </a:spcBef>
              <a:buClr>
                <a:schemeClr val="accent1"/>
              </a:buClr>
              <a:buSzPct val="100000"/>
            </a:pPr>
            <a:r>
              <a:rPr lang="cs-CZ" b="1" dirty="0">
                <a:solidFill>
                  <a:schemeClr val="tx2"/>
                </a:solidFill>
              </a:rPr>
              <a:t>JUDr. Jakub Král, Ph.D.</a:t>
            </a:r>
          </a:p>
          <a:p>
            <a:pPr marL="0" lvl="1" algn="ctr">
              <a:lnSpc>
                <a:spcPct val="120000"/>
              </a:lnSpc>
              <a:spcBef>
                <a:spcPct val="20000"/>
              </a:spcBef>
              <a:buClr>
                <a:schemeClr val="accent1"/>
              </a:buClr>
              <a:buSzPct val="100000"/>
            </a:pPr>
            <a:r>
              <a:rPr lang="cs-CZ" sz="1600" dirty="0" err="1">
                <a:solidFill>
                  <a:schemeClr val="tx2"/>
                </a:solidFill>
              </a:rPr>
              <a:t>jakub.kral@portamedica.cz</a:t>
            </a:r>
            <a:endParaRPr lang="cs-CZ" sz="1600" dirty="0">
              <a:solidFill>
                <a:schemeClr val="tx2"/>
              </a:solidFill>
            </a:endParaRPr>
          </a:p>
          <a:p>
            <a:pPr marL="0" lvl="1" algn="ctr">
              <a:lnSpc>
                <a:spcPct val="120000"/>
              </a:lnSpc>
              <a:spcBef>
                <a:spcPct val="20000"/>
              </a:spcBef>
              <a:buClr>
                <a:schemeClr val="accent1"/>
              </a:buClr>
              <a:buSzPct val="100000"/>
            </a:pPr>
            <a:r>
              <a:rPr lang="cs-CZ" sz="1600" dirty="0">
                <a:solidFill>
                  <a:schemeClr val="tx2"/>
                </a:solidFill>
              </a:rPr>
              <a:t>+420 607 162 598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815455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179512" y="2492896"/>
            <a:ext cx="8856984" cy="4032448"/>
          </a:xfrm>
        </p:spPr>
        <p:txBody>
          <a:bodyPr>
            <a:normAutofit/>
          </a:bodyPr>
          <a:lstStyle/>
          <a:p>
            <a:pPr lvl="0">
              <a:lnSpc>
                <a:spcPct val="130000"/>
              </a:lnSpc>
            </a:pPr>
            <a:r>
              <a:rPr lang="cs-CZ" sz="2000" b="1" dirty="0"/>
              <a:t>zdravotnické prostředky (pomůcky) hrazené po předepsání na lékařský předpis (poukaz)</a:t>
            </a:r>
          </a:p>
          <a:p>
            <a:pPr lvl="0">
              <a:lnSpc>
                <a:spcPct val="130000"/>
              </a:lnSpc>
            </a:pPr>
            <a:endParaRPr lang="cs-CZ" sz="800" b="1" dirty="0"/>
          </a:p>
          <a:p>
            <a:pPr marL="0" lvl="0" indent="0">
              <a:lnSpc>
                <a:spcPct val="130000"/>
              </a:lnSpc>
              <a:buNone/>
            </a:pPr>
            <a:r>
              <a:rPr lang="cs-CZ" sz="1800" b="1" dirty="0"/>
              <a:t>vs.</a:t>
            </a:r>
          </a:p>
          <a:p>
            <a:pPr lvl="0">
              <a:lnSpc>
                <a:spcPct val="130000"/>
              </a:lnSpc>
            </a:pPr>
            <a:endParaRPr lang="cs-CZ" sz="800" b="1" dirty="0"/>
          </a:p>
          <a:p>
            <a:pPr lvl="0">
              <a:lnSpc>
                <a:spcPct val="130000"/>
              </a:lnSpc>
            </a:pPr>
            <a:r>
              <a:rPr lang="cs-CZ" sz="2000" b="1" dirty="0"/>
              <a:t>zdravotnické prostředky hrazené v rámci poskytování zdravotní péče </a:t>
            </a:r>
            <a:br>
              <a:rPr lang="cs-CZ" sz="2000" b="1" dirty="0"/>
            </a:br>
            <a:r>
              <a:rPr lang="cs-CZ" sz="2000" b="1" dirty="0"/>
              <a:t>(spolu s výkonem)</a:t>
            </a:r>
          </a:p>
          <a:p>
            <a:pPr marL="0" lvl="0" indent="0">
              <a:lnSpc>
                <a:spcPct val="130000"/>
              </a:lnSpc>
              <a:buNone/>
            </a:pPr>
            <a:endParaRPr lang="cs-CZ" sz="800" b="1" dirty="0"/>
          </a:p>
          <a:p>
            <a:pPr marL="0" lvl="0" indent="0">
              <a:lnSpc>
                <a:spcPct val="130000"/>
              </a:lnSpc>
              <a:buNone/>
            </a:pPr>
            <a:r>
              <a:rPr lang="cs-CZ" sz="1800" b="1" dirty="0"/>
              <a:t>vs.</a:t>
            </a:r>
          </a:p>
          <a:p>
            <a:pPr marL="0" lvl="0" indent="0">
              <a:lnSpc>
                <a:spcPct val="130000"/>
              </a:lnSpc>
              <a:buNone/>
            </a:pPr>
            <a:r>
              <a:rPr lang="cs-CZ" sz="800" b="1" dirty="0"/>
              <a:t> </a:t>
            </a:r>
          </a:p>
          <a:p>
            <a:pPr lvl="0">
              <a:lnSpc>
                <a:spcPct val="130000"/>
              </a:lnSpc>
            </a:pPr>
            <a:r>
              <a:rPr lang="cs-CZ" sz="2000" b="1" dirty="0"/>
              <a:t>přístrojová technika a zdravotnické prostředky nehrazené</a:t>
            </a:r>
            <a:endParaRPr lang="cs-CZ" sz="1600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67544" y="548680"/>
            <a:ext cx="8229600" cy="714408"/>
          </a:xfrm>
        </p:spPr>
        <p:txBody>
          <a:bodyPr>
            <a:normAutofit/>
          </a:bodyPr>
          <a:lstStyle/>
          <a:p>
            <a:r>
              <a:rPr lang="cs-CZ" sz="2800" dirty="0"/>
              <a:t>Zdravotnické prostředky a jejich úhrady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8192A-673D-4327-916B-C342A650EA95}" type="slidenum">
              <a:rPr lang="cs-CZ" smtClean="0"/>
              <a:t>2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9520446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67544" y="548680"/>
            <a:ext cx="8229600" cy="714408"/>
          </a:xfrm>
        </p:spPr>
        <p:txBody>
          <a:bodyPr>
            <a:normAutofit/>
          </a:bodyPr>
          <a:lstStyle/>
          <a:p>
            <a:r>
              <a:rPr lang="cs-CZ" sz="2800" dirty="0"/>
              <a:t>Zdravotnické prostředky a jejich úhrady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8192A-673D-4327-916B-C342A650EA95}" type="slidenum">
              <a:rPr lang="cs-CZ" smtClean="0"/>
              <a:t>3</a:t>
            </a:fld>
            <a:endParaRPr lang="cs-CZ" dirty="0"/>
          </a:p>
        </p:txBody>
      </p:sp>
      <p:pic>
        <p:nvPicPr>
          <p:cNvPr id="1026" name="Picture 2" descr="Výsledek obrázku pro obvaz">
            <a:extLst>
              <a:ext uri="{FF2B5EF4-FFF2-40B4-BE49-F238E27FC236}">
                <a16:creationId xmlns:a16="http://schemas.microsoft.com/office/drawing/2014/main" id="{645465CB-D442-594D-8827-063660BC26D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2204864"/>
            <a:ext cx="2792895" cy="25649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BERLE PODPAŽNÍ DURALOVÁ DPB 10 A">
            <a:extLst>
              <a:ext uri="{FF2B5EF4-FFF2-40B4-BE49-F238E27FC236}">
                <a16:creationId xmlns:a16="http://schemas.microsoft.com/office/drawing/2014/main" id="{C6DD95DC-4CC7-FC4F-AC6B-64569D9D8D0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4168" y="2783744"/>
            <a:ext cx="3695415" cy="38106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 axon f - 139 objem BTE nastavitelný vylepšení zvuku zesilovače bezdrátové sluchadlo">
            <a:extLst>
              <a:ext uri="{FF2B5EF4-FFF2-40B4-BE49-F238E27FC236}">
                <a16:creationId xmlns:a16="http://schemas.microsoft.com/office/drawing/2014/main" id="{43496404-EE16-894F-94D7-78265D639F8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9872" y="2852936"/>
            <a:ext cx="3083656" cy="30836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492253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67544" y="548680"/>
            <a:ext cx="8229600" cy="714408"/>
          </a:xfrm>
        </p:spPr>
        <p:txBody>
          <a:bodyPr>
            <a:normAutofit/>
          </a:bodyPr>
          <a:lstStyle/>
          <a:p>
            <a:r>
              <a:rPr lang="cs-CZ" sz="2800" dirty="0"/>
              <a:t>Zdravotnické prostředky a jejich úhrady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8192A-673D-4327-916B-C342A650EA95}" type="slidenum">
              <a:rPr lang="cs-CZ" smtClean="0"/>
              <a:t>4</a:t>
            </a:fld>
            <a:endParaRPr lang="cs-CZ" dirty="0"/>
          </a:p>
        </p:txBody>
      </p:sp>
      <p:pic>
        <p:nvPicPr>
          <p:cNvPr id="2050" name="Picture 2" descr="Související obrázek">
            <a:extLst>
              <a:ext uri="{FF2B5EF4-FFF2-40B4-BE49-F238E27FC236}">
                <a16:creationId xmlns:a16="http://schemas.microsoft.com/office/drawing/2014/main" id="{385AC5BF-FE4A-2643-8957-3ECE04B4AD6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420888"/>
            <a:ext cx="5427553" cy="36494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Výsledek obrázku pro invalidní vozík">
            <a:extLst>
              <a:ext uri="{FF2B5EF4-FFF2-40B4-BE49-F238E27FC236}">
                <a16:creationId xmlns:a16="http://schemas.microsoft.com/office/drawing/2014/main" id="{DF551A6B-6C04-9440-A3AF-1166C77F0D9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54960" y="2805288"/>
            <a:ext cx="3789040" cy="37890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520348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67544" y="548680"/>
            <a:ext cx="8229600" cy="714408"/>
          </a:xfrm>
        </p:spPr>
        <p:txBody>
          <a:bodyPr>
            <a:normAutofit/>
          </a:bodyPr>
          <a:lstStyle/>
          <a:p>
            <a:r>
              <a:rPr lang="cs-CZ" sz="2800" dirty="0"/>
              <a:t>Zdravotnické prostředky a jejich úhrady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8192A-673D-4327-916B-C342A650EA95}" type="slidenum">
              <a:rPr lang="cs-CZ" smtClean="0"/>
              <a:t>5</a:t>
            </a:fld>
            <a:endParaRPr lang="cs-CZ" dirty="0"/>
          </a:p>
        </p:txBody>
      </p:sp>
      <p:pic>
        <p:nvPicPr>
          <p:cNvPr id="3074" name="Picture 2" descr="Výsledek obrázku pro inkontinenční pomůcky">
            <a:extLst>
              <a:ext uri="{FF2B5EF4-FFF2-40B4-BE49-F238E27FC236}">
                <a16:creationId xmlns:a16="http://schemas.microsoft.com/office/drawing/2014/main" id="{459EB81B-28F1-974B-9025-DD5315BE39A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2132856"/>
            <a:ext cx="3671091" cy="27174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6" name="Picture 4" descr="Výsledek obrázku pro stomické pomůcky">
            <a:extLst>
              <a:ext uri="{FF2B5EF4-FFF2-40B4-BE49-F238E27FC236}">
                <a16:creationId xmlns:a16="http://schemas.microsoft.com/office/drawing/2014/main" id="{66BBE3D9-F986-C64E-BA44-B4AC9EECA23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39952" y="2564905"/>
            <a:ext cx="5007583" cy="20882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8" name="Picture 6" descr="Výsledek obrázku pro glukometr">
            <a:extLst>
              <a:ext uri="{FF2B5EF4-FFF2-40B4-BE49-F238E27FC236}">
                <a16:creationId xmlns:a16="http://schemas.microsoft.com/office/drawing/2014/main" id="{9387CCCA-3852-E74D-A597-E9846F40027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46953" y="4377680"/>
            <a:ext cx="2088269" cy="2480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80" name="Picture 8" descr="Výsledek obrázku pro brýle">
            <a:extLst>
              <a:ext uri="{FF2B5EF4-FFF2-40B4-BE49-F238E27FC236}">
                <a16:creationId xmlns:a16="http://schemas.microsoft.com/office/drawing/2014/main" id="{2F1CDB3B-FDC8-9D41-A38C-EF2059DA565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2200" y="4647958"/>
            <a:ext cx="2324944" cy="21520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82" name="Picture 10" descr="Výsledek obrázku pro ortéza">
            <a:extLst>
              <a:ext uri="{FF2B5EF4-FFF2-40B4-BE49-F238E27FC236}">
                <a16:creationId xmlns:a16="http://schemas.microsoft.com/office/drawing/2014/main" id="{BD48B2CB-1DEA-AD41-9B4C-A7F250A8488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4797152"/>
            <a:ext cx="2007716" cy="20077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046167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179512" y="2492896"/>
            <a:ext cx="8856984" cy="4032448"/>
          </a:xfrm>
        </p:spPr>
        <p:txBody>
          <a:bodyPr>
            <a:normAutofit/>
          </a:bodyPr>
          <a:lstStyle/>
          <a:p>
            <a:pPr>
              <a:lnSpc>
                <a:spcPct val="130000"/>
              </a:lnSpc>
            </a:pPr>
            <a:r>
              <a:rPr lang="cs-CZ" altLang="cs-CZ" sz="1700" dirty="0">
                <a:latin typeface="Calibri" panose="020F0502020204030204" pitchFamily="34" charset="0"/>
                <a:ea typeface="Candara" panose="020E0502030303020204" pitchFamily="34" charset="0"/>
                <a:cs typeface="Calibri" panose="020F0502020204030204" pitchFamily="34" charset="0"/>
              </a:rPr>
              <a:t>2011 – identifikace problémů</a:t>
            </a:r>
          </a:p>
          <a:p>
            <a:pPr>
              <a:lnSpc>
                <a:spcPct val="130000"/>
              </a:lnSpc>
            </a:pPr>
            <a:r>
              <a:rPr lang="cs-CZ" altLang="cs-CZ" sz="1700" dirty="0">
                <a:latin typeface="Calibri" panose="020F0502020204030204" pitchFamily="34" charset="0"/>
                <a:ea typeface="Candara" panose="020E0502030303020204" pitchFamily="34" charset="0"/>
                <a:cs typeface="Calibri" panose="020F0502020204030204" pitchFamily="34" charset="0"/>
              </a:rPr>
              <a:t>2017 – nález Ústavního soudu</a:t>
            </a:r>
          </a:p>
          <a:p>
            <a:pPr>
              <a:lnSpc>
                <a:spcPct val="130000"/>
              </a:lnSpc>
            </a:pPr>
            <a:r>
              <a:rPr lang="cs-CZ" altLang="cs-CZ" sz="1700" dirty="0">
                <a:latin typeface="Calibri" panose="020F0502020204030204" pitchFamily="34" charset="0"/>
                <a:ea typeface="Candara" panose="020E0502030303020204" pitchFamily="34" charset="0"/>
                <a:cs typeface="Calibri" panose="020F0502020204030204" pitchFamily="34" charset="0"/>
              </a:rPr>
              <a:t>2018 – příprava nového systému + legislativní proces</a:t>
            </a:r>
          </a:p>
          <a:p>
            <a:pPr>
              <a:lnSpc>
                <a:spcPct val="130000"/>
              </a:lnSpc>
            </a:pPr>
            <a:r>
              <a:rPr lang="cs-CZ" altLang="cs-CZ" sz="1700" dirty="0">
                <a:latin typeface="Calibri" panose="020F0502020204030204" pitchFamily="34" charset="0"/>
                <a:ea typeface="Candara" panose="020E0502030303020204" pitchFamily="34" charset="0"/>
                <a:cs typeface="Calibri" panose="020F0502020204030204" pitchFamily="34" charset="0"/>
              </a:rPr>
              <a:t>zákon č. 282/2018 Sb. – nová část sedmá + aktualizovaná příloha č. 3</a:t>
            </a:r>
          </a:p>
          <a:p>
            <a:pPr>
              <a:lnSpc>
                <a:spcPct val="130000"/>
              </a:lnSpc>
            </a:pPr>
            <a:r>
              <a:rPr lang="cs-CZ" altLang="cs-CZ" sz="1700" dirty="0">
                <a:latin typeface="Calibri" panose="020F0502020204030204" pitchFamily="34" charset="0"/>
                <a:ea typeface="Candara" panose="020E0502030303020204" pitchFamily="34" charset="0"/>
                <a:cs typeface="Calibri" panose="020F0502020204030204" pitchFamily="34" charset="0"/>
              </a:rPr>
              <a:t>účinnost od 1. 1. 2019</a:t>
            </a:r>
          </a:p>
          <a:p>
            <a:pPr>
              <a:lnSpc>
                <a:spcPct val="130000"/>
              </a:lnSpc>
            </a:pPr>
            <a:r>
              <a:rPr lang="cs-CZ" altLang="cs-CZ" sz="1700" dirty="0">
                <a:latin typeface="Calibri" panose="020F0502020204030204" pitchFamily="34" charset="0"/>
                <a:ea typeface="Candara" panose="020E0502030303020204" pitchFamily="34" charset="0"/>
                <a:cs typeface="Calibri" panose="020F0502020204030204" pitchFamily="34" charset="0"/>
              </a:rPr>
              <a:t>11 měsíční přechodné období pro sériově vyráběné ZP</a:t>
            </a:r>
          </a:p>
          <a:p>
            <a:pPr>
              <a:lnSpc>
                <a:spcPct val="130000"/>
              </a:lnSpc>
            </a:pPr>
            <a:r>
              <a:rPr lang="cs-CZ" altLang="cs-CZ" sz="1700" dirty="0">
                <a:latin typeface="Calibri" panose="020F0502020204030204" pitchFamily="34" charset="0"/>
                <a:ea typeface="Candara" panose="020E0502030303020204" pitchFamily="34" charset="0"/>
                <a:cs typeface="Calibri" panose="020F0502020204030204" pitchFamily="34" charset="0"/>
              </a:rPr>
              <a:t>neobsahuje stomatologii</a:t>
            </a: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67544" y="548680"/>
            <a:ext cx="8229600" cy="714408"/>
          </a:xfrm>
        </p:spPr>
        <p:txBody>
          <a:bodyPr>
            <a:normAutofit/>
          </a:bodyPr>
          <a:lstStyle/>
          <a:p>
            <a:r>
              <a:rPr lang="cs-CZ" sz="2800" dirty="0"/>
              <a:t>Zdravotnické prostředky a jejich úhrady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8192A-673D-4327-916B-C342A650EA95}" type="slidenum">
              <a:rPr lang="cs-CZ" smtClean="0"/>
              <a:t>6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787581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179512" y="2492896"/>
            <a:ext cx="8856984" cy="4032448"/>
          </a:xfrm>
        </p:spPr>
        <p:txBody>
          <a:bodyPr>
            <a:normAutofit lnSpcReduction="10000"/>
          </a:bodyPr>
          <a:lstStyle/>
          <a:p>
            <a:pPr lvl="0">
              <a:lnSpc>
                <a:spcPct val="120000"/>
              </a:lnSpc>
            </a:pPr>
            <a:r>
              <a:rPr lang="cs-CZ" sz="1600" dirty="0">
                <a:ea typeface="Candara" charset="0"/>
                <a:cs typeface="Candara" charset="0"/>
              </a:rPr>
              <a:t>posílení </a:t>
            </a:r>
            <a:r>
              <a:rPr lang="cs-CZ" sz="1600" b="1" dirty="0">
                <a:ea typeface="Candara" charset="0"/>
                <a:cs typeface="Candara" charset="0"/>
              </a:rPr>
              <a:t>právní jistoty</a:t>
            </a:r>
          </a:p>
          <a:p>
            <a:pPr lvl="0">
              <a:lnSpc>
                <a:spcPct val="120000"/>
              </a:lnSpc>
            </a:pPr>
            <a:r>
              <a:rPr lang="cs-CZ" sz="1600" dirty="0">
                <a:ea typeface="Candara" charset="0"/>
                <a:cs typeface="Candara" charset="0"/>
              </a:rPr>
              <a:t>jasně určený </a:t>
            </a:r>
            <a:r>
              <a:rPr lang="cs-CZ" sz="1600" b="1" dirty="0">
                <a:ea typeface="Candara" charset="0"/>
                <a:cs typeface="Candara" charset="0"/>
              </a:rPr>
              <a:t>správní orgán </a:t>
            </a:r>
            <a:r>
              <a:rPr lang="cs-CZ" sz="1600" dirty="0">
                <a:ea typeface="Candara" charset="0"/>
                <a:cs typeface="Candara" charset="0"/>
              </a:rPr>
              <a:t>(odpadá spor o charakter činnosti a její přezkum)</a:t>
            </a:r>
            <a:endParaRPr lang="cs-CZ" sz="1600" b="1" dirty="0">
              <a:ea typeface="Candara" charset="0"/>
              <a:cs typeface="Candara" charset="0"/>
            </a:endParaRPr>
          </a:p>
          <a:p>
            <a:pPr lvl="0">
              <a:lnSpc>
                <a:spcPct val="120000"/>
              </a:lnSpc>
            </a:pPr>
            <a:r>
              <a:rPr lang="cs-CZ" sz="1600" dirty="0">
                <a:ea typeface="Candara" charset="0"/>
                <a:cs typeface="Candara" charset="0"/>
              </a:rPr>
              <a:t>vše se </a:t>
            </a:r>
            <a:r>
              <a:rPr lang="cs-CZ" sz="1600" b="1" dirty="0">
                <a:ea typeface="Candara" charset="0"/>
                <a:cs typeface="Candara" charset="0"/>
              </a:rPr>
              <a:t>zveřejňuje </a:t>
            </a:r>
            <a:r>
              <a:rPr lang="cs-CZ" sz="1600" dirty="0">
                <a:ea typeface="Candara" charset="0"/>
                <a:cs typeface="Candara" charset="0"/>
              </a:rPr>
              <a:t>(veřejná kontrola a posílení transparentnosti)</a:t>
            </a:r>
            <a:endParaRPr lang="cs-CZ" sz="1600" b="1" dirty="0">
              <a:ea typeface="Candara" charset="0"/>
              <a:cs typeface="Candara" charset="0"/>
            </a:endParaRPr>
          </a:p>
          <a:p>
            <a:pPr lvl="0">
              <a:lnSpc>
                <a:spcPct val="120000"/>
              </a:lnSpc>
            </a:pPr>
            <a:r>
              <a:rPr lang="cs-CZ" sz="1600" b="1" dirty="0">
                <a:ea typeface="Candara" charset="0"/>
                <a:cs typeface="Candara" charset="0"/>
              </a:rPr>
              <a:t>novinky</a:t>
            </a:r>
            <a:r>
              <a:rPr lang="cs-CZ" sz="1600" dirty="0">
                <a:ea typeface="Candara" charset="0"/>
                <a:cs typeface="Candara" charset="0"/>
              </a:rPr>
              <a:t> se zařazují kdykoli </a:t>
            </a:r>
            <a:r>
              <a:rPr lang="cs-CZ" sz="1600" b="1" dirty="0">
                <a:ea typeface="Candara" charset="0"/>
                <a:cs typeface="Candara" charset="0"/>
              </a:rPr>
              <a:t>průběžně</a:t>
            </a:r>
          </a:p>
          <a:p>
            <a:pPr lvl="0">
              <a:lnSpc>
                <a:spcPct val="120000"/>
              </a:lnSpc>
            </a:pPr>
            <a:r>
              <a:rPr lang="cs-CZ" sz="1600" b="1" dirty="0">
                <a:ea typeface="Candara" charset="0"/>
                <a:cs typeface="Candara" charset="0"/>
              </a:rPr>
              <a:t>seznam SÚKL </a:t>
            </a:r>
            <a:r>
              <a:rPr lang="cs-CZ" sz="1600" dirty="0">
                <a:ea typeface="Candara" charset="0"/>
                <a:cs typeface="Candara" charset="0"/>
              </a:rPr>
              <a:t>se vydává </a:t>
            </a:r>
            <a:r>
              <a:rPr lang="cs-CZ" sz="1600" b="1" dirty="0">
                <a:ea typeface="Candara" charset="0"/>
                <a:cs typeface="Candara" charset="0"/>
              </a:rPr>
              <a:t>každý měsíc</a:t>
            </a:r>
          </a:p>
          <a:p>
            <a:pPr lvl="0">
              <a:lnSpc>
                <a:spcPct val="120000"/>
              </a:lnSpc>
            </a:pPr>
            <a:r>
              <a:rPr lang="cs-CZ" sz="1600" dirty="0">
                <a:ea typeface="Candara" charset="0"/>
                <a:cs typeface="Candara" charset="0"/>
              </a:rPr>
              <a:t>možnost </a:t>
            </a:r>
            <a:r>
              <a:rPr lang="cs-CZ" sz="1600" b="1" dirty="0">
                <a:ea typeface="Candara" charset="0"/>
                <a:cs typeface="Candara" charset="0"/>
              </a:rPr>
              <a:t>mimořádné úhrady </a:t>
            </a:r>
            <a:r>
              <a:rPr lang="cs-CZ" sz="1600" dirty="0">
                <a:ea typeface="Candara" charset="0"/>
                <a:cs typeface="Candara" charset="0"/>
              </a:rPr>
              <a:t>i pro nekategorizované ZP (omezení § 16)</a:t>
            </a:r>
          </a:p>
          <a:p>
            <a:pPr lvl="0">
              <a:lnSpc>
                <a:spcPct val="120000"/>
              </a:lnSpc>
            </a:pPr>
            <a:r>
              <a:rPr lang="cs-CZ" sz="1600" dirty="0">
                <a:ea typeface="Candara" charset="0"/>
                <a:cs typeface="Candara" charset="0"/>
              </a:rPr>
              <a:t>při negativním rozhodnutí -&gt; možnost podání </a:t>
            </a:r>
            <a:r>
              <a:rPr lang="cs-CZ" sz="1600" b="1" dirty="0">
                <a:ea typeface="Candara" charset="0"/>
                <a:cs typeface="Candara" charset="0"/>
              </a:rPr>
              <a:t>odvolání </a:t>
            </a:r>
            <a:r>
              <a:rPr lang="cs-CZ" sz="1600" dirty="0">
                <a:ea typeface="Candara" charset="0"/>
                <a:cs typeface="Candara" charset="0"/>
              </a:rPr>
              <a:t>(možný i soudní přezkum)</a:t>
            </a:r>
          </a:p>
          <a:p>
            <a:pPr lvl="0">
              <a:lnSpc>
                <a:spcPct val="120000"/>
              </a:lnSpc>
            </a:pPr>
            <a:r>
              <a:rPr lang="cs-CZ" sz="1600" b="1" dirty="0">
                <a:ea typeface="Candara" charset="0"/>
                <a:cs typeface="Candara" charset="0"/>
              </a:rPr>
              <a:t>přivření nůžek spoluúčasti </a:t>
            </a:r>
            <a:r>
              <a:rPr lang="cs-CZ" sz="1600" dirty="0">
                <a:ea typeface="Candara" charset="0"/>
                <a:cs typeface="Candara" charset="0"/>
              </a:rPr>
              <a:t>mezi jednotlivými skupinami pojištěnců</a:t>
            </a:r>
          </a:p>
          <a:p>
            <a:pPr lvl="0">
              <a:lnSpc>
                <a:spcPct val="120000"/>
              </a:lnSpc>
            </a:pPr>
            <a:r>
              <a:rPr lang="cs-CZ" sz="1600" b="1" dirty="0">
                <a:ea typeface="Candara" charset="0"/>
                <a:cs typeface="Candara" charset="0"/>
              </a:rPr>
              <a:t>jeden</a:t>
            </a:r>
            <a:r>
              <a:rPr lang="cs-CZ" sz="1600" dirty="0">
                <a:ea typeface="Candara" charset="0"/>
                <a:cs typeface="Candara" charset="0"/>
              </a:rPr>
              <a:t> </a:t>
            </a:r>
            <a:r>
              <a:rPr lang="cs-CZ" sz="1600" dirty="0" err="1">
                <a:ea typeface="Candara" charset="0"/>
                <a:cs typeface="Candara" charset="0"/>
              </a:rPr>
              <a:t>celosystémový</a:t>
            </a:r>
            <a:r>
              <a:rPr lang="cs-CZ" sz="1600" dirty="0">
                <a:ea typeface="Candara" charset="0"/>
                <a:cs typeface="Candara" charset="0"/>
              </a:rPr>
              <a:t> </a:t>
            </a:r>
            <a:r>
              <a:rPr lang="cs-CZ" sz="1600" b="1" dirty="0">
                <a:ea typeface="Candara" charset="0"/>
                <a:cs typeface="Candara" charset="0"/>
              </a:rPr>
              <a:t>číselník</a:t>
            </a:r>
          </a:p>
          <a:p>
            <a:pPr lvl="0">
              <a:lnSpc>
                <a:spcPct val="120000"/>
              </a:lnSpc>
            </a:pPr>
            <a:r>
              <a:rPr lang="cs-CZ" sz="1600" b="1" dirty="0">
                <a:ea typeface="Candara" charset="0"/>
                <a:cs typeface="Candara" charset="0"/>
              </a:rPr>
              <a:t>eliminace „vyvlastnění“ </a:t>
            </a:r>
            <a:r>
              <a:rPr lang="cs-CZ" sz="1600" dirty="0">
                <a:ea typeface="Candara" charset="0"/>
                <a:cs typeface="Candara" charset="0"/>
              </a:rPr>
              <a:t>desetitisícových doplatků u cirkulovaných ZP</a:t>
            </a:r>
          </a:p>
          <a:p>
            <a:pPr lvl="0">
              <a:lnSpc>
                <a:spcPct val="120000"/>
              </a:lnSpc>
            </a:pPr>
            <a:r>
              <a:rPr lang="cs-CZ" sz="1600" dirty="0">
                <a:ea typeface="Candara" charset="0"/>
                <a:cs typeface="Candara" charset="0"/>
              </a:rPr>
              <a:t>systémová </a:t>
            </a:r>
            <a:r>
              <a:rPr lang="cs-CZ" sz="1600" b="1" dirty="0">
                <a:ea typeface="Candara" charset="0"/>
                <a:cs typeface="Candara" charset="0"/>
              </a:rPr>
              <a:t>aktualizace kategorizačního stromu</a:t>
            </a:r>
          </a:p>
          <a:p>
            <a:pPr lvl="0">
              <a:lnSpc>
                <a:spcPct val="120000"/>
              </a:lnSpc>
            </a:pPr>
            <a:r>
              <a:rPr lang="cs-CZ" sz="1600" b="1" dirty="0">
                <a:ea typeface="Candara" charset="0"/>
                <a:cs typeface="Candara" charset="0"/>
              </a:rPr>
              <a:t>soulad s judikaturou ÚS</a:t>
            </a:r>
            <a:endParaRPr lang="cs-CZ" altLang="cs-CZ" sz="1700" dirty="0">
              <a:latin typeface="Calibri" panose="020F0502020204030204" pitchFamily="34" charset="0"/>
              <a:ea typeface="Candara" panose="020E050203030302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67544" y="548680"/>
            <a:ext cx="8229600" cy="714408"/>
          </a:xfrm>
        </p:spPr>
        <p:txBody>
          <a:bodyPr>
            <a:normAutofit/>
          </a:bodyPr>
          <a:lstStyle/>
          <a:p>
            <a:r>
              <a:rPr lang="cs-CZ" sz="2800" dirty="0"/>
              <a:t>Zdravotnické prostředky a jejich úhrady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8192A-673D-4327-916B-C342A650EA95}" type="slidenum">
              <a:rPr lang="cs-CZ" smtClean="0"/>
              <a:t>7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0713925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179512" y="2492896"/>
            <a:ext cx="8856984" cy="4032448"/>
          </a:xfrm>
        </p:spPr>
        <p:txBody>
          <a:bodyPr>
            <a:normAutofit/>
          </a:bodyPr>
          <a:lstStyle/>
          <a:p>
            <a:pPr lvl="0">
              <a:lnSpc>
                <a:spcPct val="120000"/>
              </a:lnSpc>
            </a:pPr>
            <a:r>
              <a:rPr lang="cs-CZ" sz="1700" dirty="0">
                <a:ea typeface="Candara" charset="0"/>
                <a:cs typeface="Candara" charset="0"/>
              </a:rPr>
              <a:t>1. 1. 2019 – vydání konsolidovaného seznamu hrazených ZP na poukaz</a:t>
            </a:r>
          </a:p>
          <a:p>
            <a:pPr lvl="0">
              <a:lnSpc>
                <a:spcPct val="120000"/>
              </a:lnSpc>
            </a:pPr>
            <a:r>
              <a:rPr lang="cs-CZ" sz="1700" dirty="0">
                <a:ea typeface="Candara" charset="0"/>
                <a:cs typeface="Candara" charset="0"/>
              </a:rPr>
              <a:t>1. 1. 2019 – platnost nových úhrad individuálně zhotovovaných ZP</a:t>
            </a:r>
          </a:p>
          <a:p>
            <a:pPr lvl="0">
              <a:lnSpc>
                <a:spcPct val="120000"/>
              </a:lnSpc>
            </a:pPr>
            <a:r>
              <a:rPr lang="cs-CZ" sz="1700" b="1" dirty="0">
                <a:ea typeface="Candara" charset="0"/>
                <a:cs typeface="Candara" charset="0"/>
              </a:rPr>
              <a:t>1. 6. až 30. 6. 2019 </a:t>
            </a:r>
            <a:r>
              <a:rPr lang="cs-CZ" sz="1700" dirty="0">
                <a:ea typeface="Candara" charset="0"/>
                <a:cs typeface="Candara" charset="0"/>
              </a:rPr>
              <a:t>– </a:t>
            </a:r>
            <a:r>
              <a:rPr lang="cs-CZ" sz="1700" dirty="0">
                <a:solidFill>
                  <a:srgbClr val="FF0000"/>
                </a:solidFill>
                <a:ea typeface="Candara" charset="0"/>
                <a:cs typeface="Candara" charset="0"/>
              </a:rPr>
              <a:t>lhůta pro podání „pře-ohlášení“ dosud hrazených ZP</a:t>
            </a:r>
          </a:p>
          <a:p>
            <a:pPr lvl="0">
              <a:lnSpc>
                <a:spcPct val="120000"/>
              </a:lnSpc>
            </a:pPr>
            <a:r>
              <a:rPr lang="cs-CZ" sz="1700" b="1" dirty="0">
                <a:ea typeface="Candara" charset="0"/>
                <a:cs typeface="Candara" charset="0"/>
              </a:rPr>
              <a:t>1. 8. 2019 </a:t>
            </a:r>
            <a:r>
              <a:rPr lang="cs-CZ" sz="1700" dirty="0">
                <a:ea typeface="Candara" charset="0"/>
                <a:cs typeface="Candara" charset="0"/>
              </a:rPr>
              <a:t>– </a:t>
            </a:r>
            <a:r>
              <a:rPr lang="cs-CZ" sz="1700" dirty="0">
                <a:solidFill>
                  <a:srgbClr val="FF0000"/>
                </a:solidFill>
                <a:ea typeface="Candara" charset="0"/>
                <a:cs typeface="Candara" charset="0"/>
              </a:rPr>
              <a:t>vyřazení mrtvých duší z úhrad</a:t>
            </a:r>
          </a:p>
          <a:p>
            <a:pPr lvl="0">
              <a:lnSpc>
                <a:spcPct val="120000"/>
              </a:lnSpc>
            </a:pPr>
            <a:r>
              <a:rPr lang="cs-CZ" sz="1700" b="1" dirty="0">
                <a:ea typeface="Candara" charset="0"/>
                <a:cs typeface="Candara" charset="0"/>
              </a:rPr>
              <a:t>1. 10. 2019 </a:t>
            </a:r>
            <a:r>
              <a:rPr lang="cs-CZ" sz="1700" dirty="0">
                <a:ea typeface="Candara" charset="0"/>
                <a:cs typeface="Candara" charset="0"/>
              </a:rPr>
              <a:t>– </a:t>
            </a:r>
            <a:r>
              <a:rPr lang="cs-CZ" sz="1700" dirty="0">
                <a:solidFill>
                  <a:srgbClr val="FF0000"/>
                </a:solidFill>
                <a:ea typeface="Candara" charset="0"/>
                <a:cs typeface="Candara" charset="0"/>
              </a:rPr>
              <a:t>začátek náběhu nových položek do úhrad</a:t>
            </a:r>
          </a:p>
          <a:p>
            <a:pPr lvl="0">
              <a:lnSpc>
                <a:spcPct val="120000"/>
              </a:lnSpc>
            </a:pPr>
            <a:r>
              <a:rPr lang="cs-CZ" sz="1700" dirty="0">
                <a:ea typeface="Candara" charset="0"/>
                <a:cs typeface="Candara" charset="0"/>
              </a:rPr>
              <a:t>1. 11. 2019 – termín pro zahájení správních řízení u excesů</a:t>
            </a:r>
          </a:p>
          <a:p>
            <a:pPr lvl="0">
              <a:lnSpc>
                <a:spcPct val="120000"/>
              </a:lnSpc>
            </a:pPr>
            <a:r>
              <a:rPr lang="cs-CZ" sz="1700" b="1" dirty="0">
                <a:ea typeface="Candara" charset="0"/>
                <a:cs typeface="Candara" charset="0"/>
              </a:rPr>
              <a:t>1. 12. 2019 </a:t>
            </a:r>
            <a:r>
              <a:rPr lang="cs-CZ" sz="1700" dirty="0">
                <a:ea typeface="Candara" charset="0"/>
                <a:cs typeface="Candara" charset="0"/>
              </a:rPr>
              <a:t>– </a:t>
            </a:r>
            <a:r>
              <a:rPr lang="cs-CZ" sz="1700" dirty="0">
                <a:solidFill>
                  <a:srgbClr val="FF0000"/>
                </a:solidFill>
                <a:ea typeface="Candara" charset="0"/>
                <a:cs typeface="Candara" charset="0"/>
              </a:rPr>
              <a:t>nová úhrada u „pře-ohlášených“ ZP</a:t>
            </a:r>
          </a:p>
          <a:p>
            <a:pPr lvl="0">
              <a:lnSpc>
                <a:spcPct val="120000"/>
              </a:lnSpc>
            </a:pPr>
            <a:endParaRPr lang="cs-CZ" altLang="cs-CZ" sz="1700" dirty="0">
              <a:latin typeface="Calibri" panose="020F0502020204030204" pitchFamily="34" charset="0"/>
              <a:ea typeface="Candara" panose="020E050203030302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67544" y="548680"/>
            <a:ext cx="8229600" cy="714408"/>
          </a:xfrm>
        </p:spPr>
        <p:txBody>
          <a:bodyPr>
            <a:normAutofit/>
          </a:bodyPr>
          <a:lstStyle/>
          <a:p>
            <a:r>
              <a:rPr lang="cs-CZ" sz="2800" dirty="0"/>
              <a:t>Zdravotnické prostředky a jejich úhrady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8192A-673D-4327-916B-C342A650EA95}" type="slidenum">
              <a:rPr lang="cs-CZ" smtClean="0"/>
              <a:t>8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6755073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179512" y="2492896"/>
            <a:ext cx="8856984" cy="4032448"/>
          </a:xfrm>
        </p:spPr>
        <p:txBody>
          <a:bodyPr>
            <a:normAutofit fontScale="92500"/>
          </a:bodyPr>
          <a:lstStyle/>
          <a:p>
            <a:pPr>
              <a:lnSpc>
                <a:spcPct val="130000"/>
              </a:lnSpc>
            </a:pPr>
            <a:r>
              <a:rPr lang="cs-CZ" altLang="cs-CZ" sz="1800" dirty="0">
                <a:latin typeface="Calibri" panose="020F0502020204030204" pitchFamily="34" charset="0"/>
                <a:ea typeface="Candara" panose="020E0502030303020204" pitchFamily="34" charset="0"/>
                <a:cs typeface="Calibri" panose="020F0502020204030204" pitchFamily="34" charset="0"/>
              </a:rPr>
              <a:t>při MZ byla zřízena Komise pro kategorizaci a úhradovou regulaci ZP</a:t>
            </a:r>
          </a:p>
          <a:p>
            <a:pPr lvl="1">
              <a:lnSpc>
                <a:spcPct val="130000"/>
              </a:lnSpc>
            </a:pPr>
            <a:r>
              <a:rPr lang="cs-CZ" altLang="cs-CZ" sz="1800" dirty="0">
                <a:latin typeface="Calibri" panose="020F0502020204030204" pitchFamily="34" charset="0"/>
                <a:ea typeface="Candara" panose="020E0502030303020204" pitchFamily="34" charset="0"/>
                <a:cs typeface="Calibri" panose="020F0502020204030204" pitchFamily="34" charset="0"/>
              </a:rPr>
              <a:t>hledá chyby v současném znění zákona</a:t>
            </a:r>
          </a:p>
          <a:p>
            <a:pPr lvl="1">
              <a:lnSpc>
                <a:spcPct val="130000"/>
              </a:lnSpc>
            </a:pPr>
            <a:r>
              <a:rPr lang="cs-CZ" altLang="cs-CZ" sz="1800" dirty="0">
                <a:latin typeface="Calibri" panose="020F0502020204030204" pitchFamily="34" charset="0"/>
                <a:ea typeface="Candara" panose="020E0502030303020204" pitchFamily="34" charset="0"/>
                <a:cs typeface="Calibri" panose="020F0502020204030204" pitchFamily="34" charset="0"/>
              </a:rPr>
              <a:t>připravuje aktualizaci kategorizačního stromu</a:t>
            </a:r>
          </a:p>
          <a:p>
            <a:pPr lvl="1">
              <a:lnSpc>
                <a:spcPct val="130000"/>
              </a:lnSpc>
            </a:pPr>
            <a:r>
              <a:rPr lang="cs-CZ" altLang="cs-CZ" sz="1800" dirty="0">
                <a:latin typeface="Calibri" panose="020F0502020204030204" pitchFamily="34" charset="0"/>
                <a:ea typeface="Candara" panose="020E0502030303020204" pitchFamily="34" charset="0"/>
                <a:cs typeface="Calibri" panose="020F0502020204030204" pitchFamily="34" charset="0"/>
              </a:rPr>
              <a:t>připravuje stanoviska k žádostem o souhlas MZ s 50% úhradou</a:t>
            </a:r>
          </a:p>
          <a:p>
            <a:pPr>
              <a:lnSpc>
                <a:spcPct val="130000"/>
              </a:lnSpc>
            </a:pPr>
            <a:r>
              <a:rPr lang="cs-CZ" altLang="cs-CZ" sz="1800" dirty="0">
                <a:latin typeface="Calibri" panose="020F0502020204030204" pitchFamily="34" charset="0"/>
                <a:ea typeface="Candara" panose="020E0502030303020204" pitchFamily="34" charset="0"/>
                <a:cs typeface="Calibri" panose="020F0502020204030204" pitchFamily="34" charset="0"/>
              </a:rPr>
              <a:t>implementační skupina</a:t>
            </a:r>
          </a:p>
          <a:p>
            <a:pPr lvl="1">
              <a:lnSpc>
                <a:spcPct val="130000"/>
              </a:lnSpc>
            </a:pPr>
            <a:r>
              <a:rPr lang="cs-CZ" altLang="cs-CZ" sz="1800" dirty="0">
                <a:latin typeface="Calibri" panose="020F0502020204030204" pitchFamily="34" charset="0"/>
                <a:ea typeface="Candara" panose="020E0502030303020204" pitchFamily="34" charset="0"/>
                <a:cs typeface="Calibri" panose="020F0502020204030204" pitchFamily="34" charset="0"/>
              </a:rPr>
              <a:t>SÚKL, VZP, SZP</a:t>
            </a:r>
          </a:p>
          <a:p>
            <a:pPr>
              <a:lnSpc>
                <a:spcPct val="130000"/>
              </a:lnSpc>
            </a:pPr>
            <a:r>
              <a:rPr lang="cs-CZ" altLang="cs-CZ" sz="1800" dirty="0">
                <a:latin typeface="Calibri" panose="020F0502020204030204" pitchFamily="34" charset="0"/>
                <a:ea typeface="Candara" panose="020E0502030303020204" pitchFamily="34" charset="0"/>
                <a:cs typeface="Calibri" panose="020F0502020204030204" pitchFamily="34" charset="0"/>
              </a:rPr>
              <a:t>byl zpracován Přehled častých otázek a odpovědí</a:t>
            </a:r>
          </a:p>
          <a:p>
            <a:pPr lvl="1">
              <a:lnSpc>
                <a:spcPct val="130000"/>
              </a:lnSpc>
            </a:pPr>
            <a:r>
              <a:rPr lang="cs-CZ" altLang="cs-CZ" sz="1600" dirty="0">
                <a:latin typeface="Calibri" panose="020F0502020204030204" pitchFamily="34" charset="0"/>
                <a:ea typeface="Candara" panose="020E0502030303020204" pitchFamily="34" charset="0"/>
                <a:cs typeface="Calibri" panose="020F0502020204030204" pitchFamily="34" charset="0"/>
              </a:rPr>
              <a:t>https://</a:t>
            </a:r>
            <a:r>
              <a:rPr lang="cs-CZ" altLang="cs-CZ" sz="1600" dirty="0" err="1">
                <a:latin typeface="Calibri" panose="020F0502020204030204" pitchFamily="34" charset="0"/>
                <a:ea typeface="Candara" panose="020E0502030303020204" pitchFamily="34" charset="0"/>
                <a:cs typeface="Calibri" panose="020F0502020204030204" pitchFamily="34" charset="0"/>
              </a:rPr>
              <a:t>www.niszp.cz</a:t>
            </a:r>
            <a:r>
              <a:rPr lang="cs-CZ" altLang="cs-CZ" sz="1600" dirty="0">
                <a:latin typeface="Calibri" panose="020F0502020204030204" pitchFamily="34" charset="0"/>
                <a:ea typeface="Candara" panose="020E0502030303020204" pitchFamily="34" charset="0"/>
                <a:cs typeface="Calibri" panose="020F0502020204030204" pitchFamily="34" charset="0"/>
              </a:rPr>
              <a:t>/kategorizace-uhradova-regulace-zdravotnickych-prostredku-hrazenych-na-poukaz</a:t>
            </a:r>
          </a:p>
          <a:p>
            <a:pPr>
              <a:lnSpc>
                <a:spcPct val="130000"/>
              </a:lnSpc>
            </a:pPr>
            <a:r>
              <a:rPr lang="cs-CZ" altLang="cs-CZ" sz="1800" dirty="0">
                <a:latin typeface="Calibri" panose="020F0502020204030204" pitchFamily="34" charset="0"/>
                <a:ea typeface="Candara" panose="020E0502030303020204" pitchFamily="34" charset="0"/>
                <a:cs typeface="Calibri" panose="020F0502020204030204" pitchFamily="34" charset="0"/>
              </a:rPr>
              <a:t>byla vytvořeny e-mailové adresy pro kladení dotazů souvisejících </a:t>
            </a:r>
            <a:br>
              <a:rPr lang="cs-CZ" altLang="cs-CZ" sz="1800" dirty="0">
                <a:latin typeface="Calibri" panose="020F0502020204030204" pitchFamily="34" charset="0"/>
                <a:ea typeface="Candara" panose="020E0502030303020204" pitchFamily="34" charset="0"/>
                <a:cs typeface="Calibri" panose="020F0502020204030204" pitchFamily="34" charset="0"/>
              </a:rPr>
            </a:br>
            <a:r>
              <a:rPr lang="cs-CZ" altLang="cs-CZ" sz="1800" dirty="0">
                <a:latin typeface="Calibri" panose="020F0502020204030204" pitchFamily="34" charset="0"/>
                <a:ea typeface="Candara" panose="020E0502030303020204" pitchFamily="34" charset="0"/>
                <a:cs typeface="Calibri" panose="020F0502020204030204" pitchFamily="34" charset="0"/>
              </a:rPr>
              <a:t>s novelou: </a:t>
            </a:r>
            <a:r>
              <a:rPr lang="cs-CZ" altLang="cs-CZ" sz="1800" dirty="0" err="1">
                <a:latin typeface="Calibri" panose="020F0502020204030204" pitchFamily="34" charset="0"/>
                <a:ea typeface="Candara" panose="020E0502030303020204" pitchFamily="34" charset="0"/>
                <a:cs typeface="Calibri" panose="020F0502020204030204" pitchFamily="34" charset="0"/>
              </a:rPr>
              <a:t>uhrzp@sukl.cz</a:t>
            </a:r>
            <a:r>
              <a:rPr lang="cs-CZ" altLang="cs-CZ" sz="1800" dirty="0">
                <a:latin typeface="Calibri" panose="020F0502020204030204" pitchFamily="34" charset="0"/>
                <a:ea typeface="Candara" panose="020E0502030303020204" pitchFamily="34" charset="0"/>
                <a:cs typeface="Calibri" panose="020F0502020204030204" pitchFamily="34" charset="0"/>
              </a:rPr>
              <a:t> </a:t>
            </a: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67544" y="548680"/>
            <a:ext cx="8229600" cy="714408"/>
          </a:xfrm>
        </p:spPr>
        <p:txBody>
          <a:bodyPr>
            <a:normAutofit/>
          </a:bodyPr>
          <a:lstStyle/>
          <a:p>
            <a:r>
              <a:rPr lang="cs-CZ" sz="2800" dirty="0"/>
              <a:t>Zdravotnické prostředky a jejich úhrady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8192A-673D-4327-916B-C342A650EA95}" type="slidenum">
              <a:rPr lang="cs-CZ" smtClean="0"/>
              <a:t>9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8623452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Vlnění">
  <a:themeElements>
    <a:clrScheme name="Vlastní 3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73E87"/>
      </a:hlink>
      <a:folHlink>
        <a:srgbClr val="5EAEFF"/>
      </a:folHlink>
    </a:clrScheme>
    <a:fontScheme name="Vlnění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Vlnění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0</TotalTime>
  <Words>540</Words>
  <Application>Microsoft Macintosh PowerPoint</Application>
  <PresentationFormat>Předvádění na obrazovce (4:3)</PresentationFormat>
  <Paragraphs>98</Paragraphs>
  <Slides>12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12</vt:i4>
      </vt:variant>
    </vt:vector>
  </HeadingPairs>
  <TitlesOfParts>
    <vt:vector size="17" baseType="lpstr">
      <vt:lpstr>Arial</vt:lpstr>
      <vt:lpstr>Calibri</vt:lpstr>
      <vt:lpstr>Candara</vt:lpstr>
      <vt:lpstr>Symbol</vt:lpstr>
      <vt:lpstr>Vlnění</vt:lpstr>
      <vt:lpstr>Zdravotnické prostředky a jejich úhrady</vt:lpstr>
      <vt:lpstr>Zdravotnické prostředky a jejich úhrady</vt:lpstr>
      <vt:lpstr>Zdravotnické prostředky a jejich úhrady</vt:lpstr>
      <vt:lpstr>Zdravotnické prostředky a jejich úhrady</vt:lpstr>
      <vt:lpstr>Zdravotnické prostředky a jejich úhrady</vt:lpstr>
      <vt:lpstr>Zdravotnické prostředky a jejich úhrady</vt:lpstr>
      <vt:lpstr>Zdravotnické prostředky a jejich úhrady</vt:lpstr>
      <vt:lpstr>Zdravotnické prostředky a jejich úhrady</vt:lpstr>
      <vt:lpstr>Zdravotnické prostředky a jejich úhrady</vt:lpstr>
      <vt:lpstr>Zdravotnické prostředky a jejich úhrady</vt:lpstr>
      <vt:lpstr>Zdravotnické prostředky a jejich úhrady</vt:lpstr>
      <vt:lpstr>Otázky a diskuse</vt:lpstr>
    </vt:vector>
  </TitlesOfParts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2014-08-25T16:37:23Z</dcterms:created>
  <dcterms:modified xsi:type="dcterms:W3CDTF">2019-10-29T08:48:54Z</dcterms:modified>
</cp:coreProperties>
</file>