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9"/>
  </p:notesMasterIdLst>
  <p:handoutMasterIdLst>
    <p:handoutMasterId r:id="rId20"/>
  </p:handoutMasterIdLst>
  <p:sldIdLst>
    <p:sldId id="257" r:id="rId5"/>
    <p:sldId id="454" r:id="rId6"/>
    <p:sldId id="604" r:id="rId7"/>
    <p:sldId id="612" r:id="rId8"/>
    <p:sldId id="781" r:id="rId9"/>
    <p:sldId id="769" r:id="rId10"/>
    <p:sldId id="294" r:id="rId11"/>
    <p:sldId id="783" r:id="rId12"/>
    <p:sldId id="779" r:id="rId13"/>
    <p:sldId id="790" r:id="rId14"/>
    <p:sldId id="791" r:id="rId15"/>
    <p:sldId id="780" r:id="rId16"/>
    <p:sldId id="617" r:id="rId17"/>
    <p:sldId id="259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ášová Apolena" initials="JA" lastIdx="1" clrIdx="0">
    <p:extLst>
      <p:ext uri="{19B8F6BF-5375-455C-9EA6-DF929625EA0E}">
        <p15:presenceInfo xmlns:p15="http://schemas.microsoft.com/office/powerpoint/2012/main" userId="S-1-5-21-1614814893-317983605-1846952604-4086" providerId="AD"/>
      </p:ext>
    </p:extLst>
  </p:cmAuthor>
  <p:cmAuthor id="2" name="Velík Jakub" initials="VJ" lastIdx="1" clrIdx="1">
    <p:extLst>
      <p:ext uri="{19B8F6BF-5375-455C-9EA6-DF929625EA0E}">
        <p15:presenceInfo xmlns:p15="http://schemas.microsoft.com/office/powerpoint/2012/main" userId="S::Velikj@sukl.cz::35a322f7-f9e6-4bff-a4a9-8331dd395cfc" providerId="AD"/>
      </p:ext>
    </p:extLst>
  </p:cmAuthor>
  <p:cmAuthor id="3" name="Jonášová Apolena" initials="JA [2]" lastIdx="1" clrIdx="2">
    <p:extLst>
      <p:ext uri="{19B8F6BF-5375-455C-9EA6-DF929625EA0E}">
        <p15:presenceInfo xmlns:p15="http://schemas.microsoft.com/office/powerpoint/2012/main" userId="S::jonasova@sukl.cz::3a6b5690-903a-4c0a-9f1d-1e39760ee06e" providerId="AD"/>
      </p:ext>
    </p:extLst>
  </p:cmAuthor>
  <p:cmAuthor id="4" name="Faukner Antonín" initials="FA" lastIdx="2" clrIdx="3">
    <p:extLst>
      <p:ext uri="{19B8F6BF-5375-455C-9EA6-DF929625EA0E}">
        <p15:presenceInfo xmlns:p15="http://schemas.microsoft.com/office/powerpoint/2012/main" userId="S::Faukner@sukl.cz::cf5333ce-ae84-4134-bfe7-0b47dc97fe2a" providerId="AD"/>
      </p:ext>
    </p:extLst>
  </p:cmAuthor>
  <p:cmAuthor id="5" name="Kosová Michaela" initials="KM" lastIdx="3" clrIdx="4">
    <p:extLst>
      <p:ext uri="{19B8F6BF-5375-455C-9EA6-DF929625EA0E}">
        <p15:presenceInfo xmlns:p15="http://schemas.microsoft.com/office/powerpoint/2012/main" userId="S::KosovaM@sukl.cz::b6bd54b1-ca51-4925-a0f4-ca25096180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291"/>
    <a:srgbClr val="FFFFFF"/>
    <a:srgbClr val="E6E6E6"/>
    <a:srgbClr val="FF6600"/>
    <a:srgbClr val="FF5050"/>
    <a:srgbClr val="EAD4EA"/>
    <a:srgbClr val="222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82" autoAdjust="0"/>
    <p:restoredTop sz="85215" autoAdjust="0"/>
  </p:normalViewPr>
  <p:slideViewPr>
    <p:cSldViewPr>
      <p:cViewPr varScale="1">
        <p:scale>
          <a:sx n="57" d="100"/>
          <a:sy n="57" d="100"/>
        </p:scale>
        <p:origin x="130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HF\HF\Velikj\My%20Documents\p&#345;edn&#225;&#353;ky\DIS13%20-%20RE%20a%20DOD%20celke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>
                <a:effectLst/>
              </a:rPr>
              <a:t>Podíl reexportu na dodávkách na trh (v %)</a:t>
            </a:r>
            <a:endParaRPr lang="cs-CZ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Sheet1!$E$5</c:f>
              <c:strCache>
                <c:ptCount val="1"/>
                <c:pt idx="0">
                  <c:v>% RE v balení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Sheet1!$B$6:$B$19</c:f>
              <c:strCache>
                <c:ptCount val="14"/>
                <c:pt idx="0">
                  <c:v>2016/1</c:v>
                </c:pt>
                <c:pt idx="1">
                  <c:v>2016/2</c:v>
                </c:pt>
                <c:pt idx="2">
                  <c:v>2016/3</c:v>
                </c:pt>
                <c:pt idx="3">
                  <c:v>2016/4</c:v>
                </c:pt>
                <c:pt idx="4">
                  <c:v>2017/1</c:v>
                </c:pt>
                <c:pt idx="5">
                  <c:v>2017/2</c:v>
                </c:pt>
                <c:pt idx="6">
                  <c:v>2017/3</c:v>
                </c:pt>
                <c:pt idx="7">
                  <c:v>2017/4</c:v>
                </c:pt>
                <c:pt idx="8">
                  <c:v>2018/1</c:v>
                </c:pt>
                <c:pt idx="9">
                  <c:v>2018/2</c:v>
                </c:pt>
                <c:pt idx="10">
                  <c:v>2018/3</c:v>
                </c:pt>
                <c:pt idx="11">
                  <c:v>2018/4</c:v>
                </c:pt>
                <c:pt idx="12">
                  <c:v>2019/1</c:v>
                </c:pt>
                <c:pt idx="13">
                  <c:v>2019/2</c:v>
                </c:pt>
              </c:strCache>
            </c:strRef>
          </c:cat>
          <c:val>
            <c:numRef>
              <c:f>Sheet1!$E$6:$E$19</c:f>
              <c:numCache>
                <c:formatCode>#,##0.00</c:formatCode>
                <c:ptCount val="14"/>
                <c:pt idx="0">
                  <c:v>2.5681913504046099</c:v>
                </c:pt>
                <c:pt idx="1">
                  <c:v>2.5469275117970498</c:v>
                </c:pt>
                <c:pt idx="2">
                  <c:v>3.0414368867594801</c:v>
                </c:pt>
                <c:pt idx="3">
                  <c:v>2.4098284243233201</c:v>
                </c:pt>
                <c:pt idx="4">
                  <c:v>2.6365682928245699</c:v>
                </c:pt>
                <c:pt idx="5">
                  <c:v>2.6831175945475501</c:v>
                </c:pt>
                <c:pt idx="6">
                  <c:v>2.7532897640165599</c:v>
                </c:pt>
                <c:pt idx="7">
                  <c:v>2.5685986661337701</c:v>
                </c:pt>
                <c:pt idx="8">
                  <c:v>2.2651316283264999</c:v>
                </c:pt>
                <c:pt idx="9">
                  <c:v>2.5664642108024198</c:v>
                </c:pt>
                <c:pt idx="10">
                  <c:v>2.7495324755107502</c:v>
                </c:pt>
                <c:pt idx="11">
                  <c:v>2.0746264430111299</c:v>
                </c:pt>
                <c:pt idx="12">
                  <c:v>2.0053913318984402</c:v>
                </c:pt>
                <c:pt idx="13">
                  <c:v>2.00112271024532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9E-424F-9A0D-53CC8A7C1AAB}"/>
            </c:ext>
          </c:extLst>
        </c:ser>
        <c:ser>
          <c:idx val="1"/>
          <c:order val="1"/>
          <c:tx>
            <c:strRef>
              <c:f>Sheet1!$H$5</c:f>
              <c:strCache>
                <c:ptCount val="1"/>
                <c:pt idx="0">
                  <c:v>% RE v DDD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Sheet1!$B$6:$B$19</c:f>
              <c:strCache>
                <c:ptCount val="14"/>
                <c:pt idx="0">
                  <c:v>2016/1</c:v>
                </c:pt>
                <c:pt idx="1">
                  <c:v>2016/2</c:v>
                </c:pt>
                <c:pt idx="2">
                  <c:v>2016/3</c:v>
                </c:pt>
                <c:pt idx="3">
                  <c:v>2016/4</c:v>
                </c:pt>
                <c:pt idx="4">
                  <c:v>2017/1</c:v>
                </c:pt>
                <c:pt idx="5">
                  <c:v>2017/2</c:v>
                </c:pt>
                <c:pt idx="6">
                  <c:v>2017/3</c:v>
                </c:pt>
                <c:pt idx="7">
                  <c:v>2017/4</c:v>
                </c:pt>
                <c:pt idx="8">
                  <c:v>2018/1</c:v>
                </c:pt>
                <c:pt idx="9">
                  <c:v>2018/2</c:v>
                </c:pt>
                <c:pt idx="10">
                  <c:v>2018/3</c:v>
                </c:pt>
                <c:pt idx="11">
                  <c:v>2018/4</c:v>
                </c:pt>
                <c:pt idx="12">
                  <c:v>2019/1</c:v>
                </c:pt>
                <c:pt idx="13">
                  <c:v>2019/2</c:v>
                </c:pt>
              </c:strCache>
            </c:strRef>
          </c:cat>
          <c:val>
            <c:numRef>
              <c:f>Sheet1!$H$6:$H$19</c:f>
              <c:numCache>
                <c:formatCode>#,##0.00</c:formatCode>
                <c:ptCount val="14"/>
                <c:pt idx="0">
                  <c:v>2.5549398175982501</c:v>
                </c:pt>
                <c:pt idx="1">
                  <c:v>2.3918644489018401</c:v>
                </c:pt>
                <c:pt idx="2">
                  <c:v>2.60537542885351</c:v>
                </c:pt>
                <c:pt idx="3">
                  <c:v>2.4568636016873402</c:v>
                </c:pt>
                <c:pt idx="4">
                  <c:v>2.8372751496041899</c:v>
                </c:pt>
                <c:pt idx="5">
                  <c:v>2.50465539081695</c:v>
                </c:pt>
                <c:pt idx="6">
                  <c:v>2.3312712460994098</c:v>
                </c:pt>
                <c:pt idx="7">
                  <c:v>2.35117630411863</c:v>
                </c:pt>
                <c:pt idx="8">
                  <c:v>2.26797388949295</c:v>
                </c:pt>
                <c:pt idx="9">
                  <c:v>2.3657085184232298</c:v>
                </c:pt>
                <c:pt idx="10">
                  <c:v>2.5816281096632401</c:v>
                </c:pt>
                <c:pt idx="11">
                  <c:v>1.97603024347708</c:v>
                </c:pt>
                <c:pt idx="12">
                  <c:v>2.2364706886352201</c:v>
                </c:pt>
                <c:pt idx="13">
                  <c:v>2.3553815033500198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9E-424F-9A0D-53CC8A7C1AAB}"/>
            </c:ext>
          </c:extLst>
        </c:ser>
        <c:ser>
          <c:idx val="2"/>
          <c:order val="2"/>
          <c:tx>
            <c:strRef>
              <c:f>Sheet1!$K$5</c:f>
              <c:strCache>
                <c:ptCount val="1"/>
                <c:pt idx="0">
                  <c:v>% RE ve financích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Sheet1!$B$6:$B$19</c:f>
              <c:strCache>
                <c:ptCount val="14"/>
                <c:pt idx="0">
                  <c:v>2016/1</c:v>
                </c:pt>
                <c:pt idx="1">
                  <c:v>2016/2</c:v>
                </c:pt>
                <c:pt idx="2">
                  <c:v>2016/3</c:v>
                </c:pt>
                <c:pt idx="3">
                  <c:v>2016/4</c:v>
                </c:pt>
                <c:pt idx="4">
                  <c:v>2017/1</c:v>
                </c:pt>
                <c:pt idx="5">
                  <c:v>2017/2</c:v>
                </c:pt>
                <c:pt idx="6">
                  <c:v>2017/3</c:v>
                </c:pt>
                <c:pt idx="7">
                  <c:v>2017/4</c:v>
                </c:pt>
                <c:pt idx="8">
                  <c:v>2018/1</c:v>
                </c:pt>
                <c:pt idx="9">
                  <c:v>2018/2</c:v>
                </c:pt>
                <c:pt idx="10">
                  <c:v>2018/3</c:v>
                </c:pt>
                <c:pt idx="11">
                  <c:v>2018/4</c:v>
                </c:pt>
                <c:pt idx="12">
                  <c:v>2019/1</c:v>
                </c:pt>
                <c:pt idx="13">
                  <c:v>2019/2</c:v>
                </c:pt>
              </c:strCache>
            </c:strRef>
          </c:cat>
          <c:val>
            <c:numRef>
              <c:f>Sheet1!$K$6:$K$19</c:f>
              <c:numCache>
                <c:formatCode>#,##0.00</c:formatCode>
                <c:ptCount val="14"/>
                <c:pt idx="0">
                  <c:v>5.29</c:v>
                </c:pt>
                <c:pt idx="1">
                  <c:v>4.95</c:v>
                </c:pt>
                <c:pt idx="2">
                  <c:v>5.26</c:v>
                </c:pt>
                <c:pt idx="3">
                  <c:v>5.01</c:v>
                </c:pt>
                <c:pt idx="4">
                  <c:v>5.93</c:v>
                </c:pt>
                <c:pt idx="5">
                  <c:v>4.66</c:v>
                </c:pt>
                <c:pt idx="6">
                  <c:v>4.28</c:v>
                </c:pt>
                <c:pt idx="7">
                  <c:v>4.3629561073232699</c:v>
                </c:pt>
                <c:pt idx="8">
                  <c:v>3.5752541849939501</c:v>
                </c:pt>
                <c:pt idx="9">
                  <c:v>3.34587011581515</c:v>
                </c:pt>
                <c:pt idx="10">
                  <c:v>3.6067654724922402</c:v>
                </c:pt>
                <c:pt idx="11">
                  <c:v>3.5016588762604899</c:v>
                </c:pt>
                <c:pt idx="12">
                  <c:v>3.7861158013306899</c:v>
                </c:pt>
                <c:pt idx="13">
                  <c:v>3.9061286359504099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9E-424F-9A0D-53CC8A7C1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1450624"/>
        <c:axId val="641453248"/>
      </c:lineChart>
      <c:catAx>
        <c:axId val="6414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41453248"/>
        <c:crosses val="autoZero"/>
        <c:auto val="1"/>
        <c:lblAlgn val="ctr"/>
        <c:lblOffset val="100"/>
        <c:noMultiLvlLbl val="0"/>
      </c:catAx>
      <c:valAx>
        <c:axId val="64145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414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80354997998132"/>
          <c:y val="0.93524382700570075"/>
          <c:w val="0.6946366449956467"/>
          <c:h val="6.4756172994299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Státní ústav pro kontrolu léčiv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15. 5. 2019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/>
              <a:t>© 2019  STÁTNÍ ÚSTAV PRO KONTROLU LÉČIV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EF29E-2275-4AD4-85BB-1A64B48EAF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28357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Státní ústav pro kontrolu léčiv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15. 5. 2019</a:t>
            </a:r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6C48-1BDB-489B-90ED-5BA449E5A48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9858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/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/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0DD6C48-1BDB-489B-90ED-5BA449E5A48F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561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/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/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0DD6C48-1BDB-489B-90ED-5BA449E5A48F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146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Název prezentace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27AF56-0FE4-44FE-BED0-B0F1B67114F0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29.10.2019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2018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328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Lékový záznam pro Niederleho dny, 26. 10. 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0000C2-874E-4363-A39F-26C78EC0CACB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29.10.2019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2012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27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Efektivní nemocnice 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DE92DD-AF64-4FB0-918F-A2E5A8EFFFDC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29.10.2019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2012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1578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Re-export jako zásadní příčina nedostupnosti se vyskytla cca 4x.</a:t>
            </a:r>
          </a:p>
          <a:p>
            <a:endParaRPr lang="cs-CZ" dirty="0"/>
          </a:p>
          <a:p>
            <a:r>
              <a:rPr lang="cs-CZ" dirty="0" err="1"/>
              <a:t>MAHové</a:t>
            </a:r>
            <a:r>
              <a:rPr lang="cs-CZ" dirty="0"/>
              <a:t> většinou nemají </a:t>
            </a:r>
            <a:r>
              <a:rPr lang="cs-CZ" dirty="0" err="1"/>
              <a:t>Mitigation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– jen oznámí, nesnaží se vždy najít řešení, </a:t>
            </a:r>
            <a:r>
              <a:rPr lang="cs-CZ" dirty="0" err="1"/>
              <a:t>dodta</a:t>
            </a:r>
            <a:r>
              <a:rPr lang="cs-CZ" dirty="0"/>
              <a:t> veškeré informace ihned – musíme se doptávat, ztráta času.</a:t>
            </a:r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cs-CZ"/>
              <a:t>Název prezentace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C29564E1-FAFA-477F-BD4E-76C181C93196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6C48-1BDB-489B-90ED-5BA449E5A48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850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Vybral jsem dva slidy, které nemá pan náměstek v presentaci. Trend je cca setrvalý. Pokud srovnáme s dovozen na slidu 28, je vývoz 4x vyšší než dovoz (všechny mechanismy – </a:t>
            </a:r>
            <a:r>
              <a:rPr lang="cs-CZ" dirty="0" err="1"/>
              <a:t>SpLP</a:t>
            </a:r>
            <a:r>
              <a:rPr lang="cs-CZ" dirty="0"/>
              <a:t>, souběžný dovoz, individuální dovoz)</a:t>
            </a:r>
          </a:p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cs-CZ"/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cs-CZ"/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6C48-1BDB-489B-90ED-5BA449E5A48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170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191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702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Státní ústav pro kontrolu léčiv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15. 5. 2019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DD6C48-1BDB-489B-90ED-5BA449E5A48F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57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60000" y="2130425"/>
            <a:ext cx="6480000" cy="1440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60000" y="3780000"/>
            <a:ext cx="6480000" cy="180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0F24-FD30-4E7E-ADCF-7CD843651533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5369D-9083-452A-9C5E-6C22CC77B12E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80000"/>
            <a:ext cx="2057400" cy="5040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80000"/>
            <a:ext cx="6019800" cy="5040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1195-9790-4401-A655-40FB64A0CDCF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60000" y="2130425"/>
            <a:ext cx="6480000" cy="1440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60000" y="3780000"/>
            <a:ext cx="6480000" cy="180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9F14-320F-46DF-9AFF-AB769B9C17CF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762E-875B-40F8-B41B-B3325F3DF6DA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28FA7-A034-474F-8F0F-C7A75134C289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DEB3F-AE1E-4A59-B211-0DF33BF9B358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32000"/>
            <a:ext cx="4040188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843934"/>
            <a:ext cx="4040188" cy="3339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32000"/>
            <a:ext cx="4041775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843934"/>
            <a:ext cx="4041775" cy="3339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82F0-9EFB-4721-AFB7-FB51B51DB52E}" type="datetime1">
              <a:rPr lang="cs-CZ" smtClean="0"/>
              <a:t>29.10.2019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8081-3125-4AF5-BBE9-664AC0CD84F5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E1F8-49B9-4E93-B690-61ED831CBAB3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80001"/>
            <a:ext cx="5111750" cy="51393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48326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0FD-EFEE-4BA8-954E-618FECDB7754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17F4-4225-446E-8FD5-A4E1B0E559A7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6388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F42-003E-4BAC-AB46-0EB9651636C1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63AE-26D2-4D5B-A58F-F1097F47F0EE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80000"/>
            <a:ext cx="2057400" cy="5040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80000"/>
            <a:ext cx="6019800" cy="5040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FB39-D542-40B4-893A-4959B80C0546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60000" y="2130425"/>
            <a:ext cx="6480000" cy="1440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60000" y="3780000"/>
            <a:ext cx="6480000" cy="180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3BDE-4814-4B4E-86D6-FCC3973F40BE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81265719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E1831-4FEA-4279-AE94-056FFA136818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0974192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B0D3E-6F71-4463-9D8C-057AD299B495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352652178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5B9B2-E9A5-40F1-B926-71AE23BAA474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628953515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32000"/>
            <a:ext cx="4040188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843934"/>
            <a:ext cx="4040188" cy="3339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32000"/>
            <a:ext cx="4041775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843934"/>
            <a:ext cx="4041775" cy="3339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D226-8C91-410C-9E9A-61E715125955}" type="datetime1">
              <a:rPr lang="cs-CZ" smtClean="0"/>
              <a:t>29.10.2019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598529909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5ABA-DC3D-4543-8161-7AB3B08CD2EF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955991338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52E2-A23E-4967-9AF1-BC2574A9CA77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08264200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0169-27B2-4A59-9ABD-DF62100DB56F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80001"/>
            <a:ext cx="5111750" cy="51393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48326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2204-DDBC-4919-8F07-EAB0EA3587E9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3402107633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6388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A3D7-9E0F-4C42-BC1F-0A57818140E5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2554581379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FA94-7CD4-4F24-B917-1C691D18D18C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574743506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80000"/>
            <a:ext cx="2057400" cy="5040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80000"/>
            <a:ext cx="6019800" cy="5040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56F6E-C733-4856-80F5-2EFD6AE9E5E6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3397730425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60000" y="2130425"/>
            <a:ext cx="6480000" cy="1440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60000" y="3780000"/>
            <a:ext cx="6480000" cy="180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8A2A-C05F-43DF-BE51-F5B8F1C0AD3E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0186153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55C7-6C1D-4564-AC89-5649A6DA6A66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2935241505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6B1-F4E6-4865-8D46-0B84FF991519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120887055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8A66E-1DEB-41CC-97F5-DD5ABE10177A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2946359155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32000"/>
            <a:ext cx="4040188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854800"/>
            <a:ext cx="4040188" cy="3364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32000"/>
            <a:ext cx="4041775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854800"/>
            <a:ext cx="4041775" cy="3364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CAFA-04F6-47EA-AF82-086847B7802E}" type="datetime1">
              <a:rPr lang="cs-CZ" smtClean="0"/>
              <a:t>29.10.2019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846624078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AAA-DF96-4569-83BA-148C5633F54E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7669021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593447"/>
            <a:ext cx="4038600" cy="360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534B-377E-4ABD-9305-EACA56B505AE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B833-68C8-45F4-A04B-6DB48E610108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111258675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80001"/>
            <a:ext cx="5111750" cy="51393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48326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5408-B259-4725-8675-96925D698909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347958412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6388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9984A-AF21-4A51-8A4E-1F00FF1D450A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4222702692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5726-5376-4F7D-8051-1E40548D7F28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3417178076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80000"/>
            <a:ext cx="2057400" cy="5040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80000"/>
            <a:ext cx="6019800" cy="5040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A6B3-7E3A-4EF0-864B-D60D42BA7620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  <p:extLst>
      <p:ext uri="{BB962C8B-B14F-4D97-AF65-F5344CB8AC3E}">
        <p14:creationId xmlns:p14="http://schemas.microsoft.com/office/powerpoint/2010/main" val="1266439829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052512"/>
            <a:ext cx="7975600" cy="1081087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2133600"/>
            <a:ext cx="7975600" cy="3671888"/>
          </a:xfrm>
        </p:spPr>
        <p:txBody>
          <a:bodyPr lIns="0" tIns="0" rIns="0" bIns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2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232000"/>
            <a:ext cx="4040188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854800"/>
            <a:ext cx="4040188" cy="3364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232000"/>
            <a:ext cx="4041775" cy="612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854800"/>
            <a:ext cx="4041775" cy="3364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0307-0FCD-405F-B26C-8365008C3305}" type="datetime1">
              <a:rPr lang="cs-CZ" smtClean="0"/>
              <a:t>29.10.2019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96898-C89E-469E-B8FE-3010226763AB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E6A8F-DC95-4D8A-8227-9730E15804D3}" type="datetime1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80001"/>
            <a:ext cx="5111750" cy="51393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48326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5DBA-E1D0-4278-96E7-21F3E1F51511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6388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A17-D295-4FDD-B7A0-0ADAC68A0FF1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text 14"/>
          <p:cNvSpPr>
            <a:spLocks noGrp="1"/>
          </p:cNvSpPr>
          <p:nvPr>
            <p:ph type="body" sz="quarter" idx="13" hasCustomPrompt="1"/>
          </p:nvPr>
        </p:nvSpPr>
        <p:spPr>
          <a:xfrm>
            <a:off x="2188800" y="504000"/>
            <a:ext cx="5040000" cy="252000"/>
          </a:xfrm>
        </p:spPr>
        <p:txBody>
          <a:bodyPr wrap="none" lIns="0" tIns="0" rIns="0" bIns="0" anchor="t" anchorCtr="0">
            <a:noAutofit/>
          </a:bodyPr>
          <a:lstStyle>
            <a:lvl1pPr>
              <a:buFont typeface="Arial" pitchFamily="34" charset="0"/>
              <a:buNone/>
              <a:defRPr sz="1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NÁZEV PREZENTACE / kapitola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w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6.wmf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4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520000"/>
            <a:ext cx="8229600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 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76000" y="635635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5AB5CED-C749-4459-B93D-6942CC80D283}" type="datetime1">
              <a:rPr lang="cs-CZ" smtClean="0"/>
              <a:t>29.10.2019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60000" y="540000"/>
            <a:ext cx="108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 descr="SÚKL - logo modré.wm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57200" y="457200"/>
            <a:ext cx="1440000" cy="390185"/>
          </a:xfrm>
          <a:prstGeom prst="rect">
            <a:avLst/>
          </a:prstGeom>
        </p:spPr>
      </p:pic>
      <p:cxnSp>
        <p:nvCxnSpPr>
          <p:cNvPr id="9" name="Přímá spojovací čára 8"/>
          <p:cNvCxnSpPr/>
          <p:nvPr userDrawn="1"/>
        </p:nvCxnSpPr>
        <p:spPr>
          <a:xfrm>
            <a:off x="2186735" y="773705"/>
            <a:ext cx="64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4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520000"/>
            <a:ext cx="8229600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 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76000" y="635635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DF83723-E1CC-4A44-9AF0-AD106FF0AE5C}" type="datetime1">
              <a:rPr lang="cs-CZ" smtClean="0"/>
              <a:t>29.10.2019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60000" y="512700"/>
            <a:ext cx="108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="0">
                <a:solidFill>
                  <a:schemeClr val="bg1"/>
                </a:solidFill>
              </a:defRPr>
            </a:lvl1pPr>
          </a:lstStyle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 descr="SÚKL - logo modré.wm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57201" y="457200"/>
            <a:ext cx="1439998" cy="390185"/>
          </a:xfrm>
          <a:prstGeom prst="rect">
            <a:avLst/>
          </a:prstGeom>
        </p:spPr>
      </p:pic>
      <p:cxnSp>
        <p:nvCxnSpPr>
          <p:cNvPr id="9" name="Přímá spojovací čára 8"/>
          <p:cNvCxnSpPr/>
          <p:nvPr userDrawn="1"/>
        </p:nvCxnSpPr>
        <p:spPr>
          <a:xfrm>
            <a:off x="2186735" y="773705"/>
            <a:ext cx="64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4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520000"/>
            <a:ext cx="8229600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 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76000" y="635635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D0F8388-8001-4621-9CC2-9743D90FEB9D}" type="datetime1">
              <a:rPr lang="cs-CZ" smtClean="0"/>
              <a:t>29.10.2019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60000" y="512700"/>
            <a:ext cx="108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="0">
                <a:solidFill>
                  <a:schemeClr val="bg1"/>
                </a:solidFill>
              </a:defRPr>
            </a:lvl1pPr>
          </a:lstStyle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 descr="SÚKL - logo modré.wm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57201" y="457200"/>
            <a:ext cx="1439998" cy="390185"/>
          </a:xfrm>
          <a:prstGeom prst="rect">
            <a:avLst/>
          </a:prstGeom>
        </p:spPr>
      </p:pic>
      <p:cxnSp>
        <p:nvCxnSpPr>
          <p:cNvPr id="9" name="Přímá spojovací čára 8"/>
          <p:cNvCxnSpPr/>
          <p:nvPr userDrawn="1"/>
        </p:nvCxnSpPr>
        <p:spPr>
          <a:xfrm>
            <a:off x="2186735" y="773705"/>
            <a:ext cx="64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7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44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520000"/>
            <a:ext cx="8229600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 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76000" y="635635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748F2C9-B5F5-4386-8317-0BBCF04CAE54}" type="datetime1">
              <a:rPr lang="cs-CZ" smtClean="0"/>
              <a:t>29.10.2019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cs-CZ"/>
              <a:t>© 2019  STÁTNÍ ÚSTAV PRO KONTROLU LÉČIV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60000" y="540000"/>
            <a:ext cx="108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fld id="{3F7E86AA-FCC7-45ED-BAA9-A02C04DFE91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 descr="SÚKL - logo modré.wm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57200" y="457200"/>
            <a:ext cx="1440000" cy="390185"/>
          </a:xfrm>
          <a:prstGeom prst="rect">
            <a:avLst/>
          </a:prstGeom>
        </p:spPr>
      </p:pic>
      <p:cxnSp>
        <p:nvCxnSpPr>
          <p:cNvPr id="9" name="Přímá spojovací čára 8"/>
          <p:cNvCxnSpPr/>
          <p:nvPr userDrawn="1"/>
        </p:nvCxnSpPr>
        <p:spPr>
          <a:xfrm>
            <a:off x="2186735" y="773705"/>
            <a:ext cx="648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47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061610" y="2130425"/>
            <a:ext cx="7578390" cy="1440000"/>
          </a:xfrm>
        </p:spPr>
        <p:txBody>
          <a:bodyPr>
            <a:normAutofit/>
          </a:bodyPr>
          <a:lstStyle/>
          <a:p>
            <a:pPr algn="ctr"/>
            <a:r>
              <a:rPr lang="pl-PL" cap="all" dirty="0"/>
              <a:t>„Průvodce českým zdravotnictvím </a:t>
            </a:r>
            <a:br>
              <a:rPr lang="pl-PL" cap="all" dirty="0"/>
            </a:br>
            <a:r>
              <a:rPr lang="pl-PL" cap="all" dirty="0"/>
              <a:t>pro seniory“</a:t>
            </a:r>
            <a:endParaRPr lang="cs-CZ" cap="all" dirty="0">
              <a:solidFill>
                <a:schemeClr val="bg1"/>
              </a:solidFill>
            </a:endParaRPr>
          </a:p>
        </p:txBody>
      </p:sp>
      <p:sp>
        <p:nvSpPr>
          <p:cNvPr id="15" name="Podnadpis 1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Mgr. Irena Storová, MHA</a:t>
            </a:r>
          </a:p>
          <a:p>
            <a:r>
              <a:rPr lang="cs-CZ" sz="2200" i="1" dirty="0">
                <a:solidFill>
                  <a:schemeClr val="bg1"/>
                </a:solidFill>
              </a:rPr>
              <a:t>ředitelka SÚKL</a:t>
            </a:r>
          </a:p>
          <a:p>
            <a:r>
              <a:rPr lang="cs-CZ" sz="2400" dirty="0">
                <a:solidFill>
                  <a:schemeClr val="bg1"/>
                </a:solidFill>
              </a:rPr>
              <a:t>2019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3B917E25-EE38-4E1B-BEE3-E9E88341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F87A-9E7F-467C-888C-E9CD43CDE797}" type="datetime1">
              <a:rPr lang="cs-CZ" smtClean="0"/>
              <a:t>29.10.2019</a:t>
            </a:fld>
            <a:endParaRPr lang="cs-CZ"/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1E30D10A-255F-4DA1-88A0-CBC18A2A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0FE6B6-89BF-4F28-B1BC-77C15062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95" y="1103258"/>
            <a:ext cx="8229600" cy="641565"/>
          </a:xfrm>
        </p:spPr>
        <p:txBody>
          <a:bodyPr>
            <a:normAutofit/>
          </a:bodyPr>
          <a:lstStyle/>
          <a:p>
            <a:r>
              <a:rPr lang="cs-CZ" dirty="0"/>
              <a:t>Očekávané změny dle návrhu novely </a:t>
            </a:r>
            <a:r>
              <a:rPr lang="cs-CZ" dirty="0" err="1"/>
              <a:t>ZoL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AD110F-8AFF-4857-A112-769389078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00" y="1793664"/>
            <a:ext cx="8298480" cy="468250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cs-CZ" sz="2000" dirty="0"/>
              <a:t>§ </a:t>
            </a:r>
            <a:r>
              <a:rPr lang="cs-CZ" sz="2000" b="1" dirty="0"/>
              <a:t>11 g, h Ministerstvo zdravotnictví</a:t>
            </a:r>
          </a:p>
          <a:p>
            <a:pPr lvl="1">
              <a:spcBef>
                <a:spcPts val="600"/>
              </a:spcBef>
            </a:pPr>
            <a:r>
              <a:rPr lang="cs-CZ" sz="1600" dirty="0"/>
              <a:t>g) činí opatření za účelem zajištění dostupnosti… </a:t>
            </a:r>
          </a:p>
          <a:p>
            <a:pPr lvl="1">
              <a:spcBef>
                <a:spcPts val="600"/>
              </a:spcBef>
            </a:pPr>
            <a:r>
              <a:rPr lang="cs-CZ" sz="1600" dirty="0"/>
              <a:t>h) činí opatření při hrozícím nebo již nastalém nedostatku…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§ </a:t>
            </a:r>
            <a:r>
              <a:rPr lang="cs-CZ" sz="2000" b="1" dirty="0"/>
              <a:t>33a Emergentní systém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§ </a:t>
            </a:r>
            <a:r>
              <a:rPr lang="cs-CZ" sz="2000" b="1" dirty="0"/>
              <a:t>77c Opatření k zajištění dostupnosti hrazených léčivých přípravků</a:t>
            </a:r>
            <a:r>
              <a:rPr lang="cs-CZ" sz="2000" dirty="0"/>
              <a:t> – OOP vydávané SÚKL každý měsíc (5. den)</a:t>
            </a:r>
          </a:p>
          <a:p>
            <a:pPr lvl="1">
              <a:spcBef>
                <a:spcPts val="600"/>
              </a:spcBef>
            </a:pPr>
            <a:r>
              <a:rPr lang="cs-CZ" sz="1600" dirty="0"/>
              <a:t>Povoluje dodání léčivého přípravku určeného pro trh v České republice do jiného členského státu nebo do třetí země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§ 77d Opatření k zajištění dostupnosti léčivých přípravků - OOP vydávané SÚKL </a:t>
            </a:r>
            <a:br>
              <a:rPr lang="cs-CZ" sz="2000" dirty="0"/>
            </a:br>
            <a:r>
              <a:rPr lang="cs-CZ" sz="2000" dirty="0"/>
              <a:t>dle potřeby</a:t>
            </a:r>
          </a:p>
          <a:p>
            <a:pPr lvl="1">
              <a:spcBef>
                <a:spcPts val="600"/>
              </a:spcBef>
            </a:pPr>
            <a:r>
              <a:rPr lang="cs-CZ" sz="1600" dirty="0"/>
              <a:t>zakáže nebo omezí dodání léčivého přípravku určeného pro trh v České republice do jiného členského státu nebo do třetí země</a:t>
            </a:r>
          </a:p>
          <a:p>
            <a:pPr>
              <a:spcBef>
                <a:spcPts val="600"/>
              </a:spcBef>
            </a:pPr>
            <a:r>
              <a:rPr lang="cs-CZ" sz="2000" b="1" dirty="0"/>
              <a:t>Změna zákona o veřejném zdravotním pojištění</a:t>
            </a:r>
          </a:p>
          <a:p>
            <a:pPr lvl="1">
              <a:spcBef>
                <a:spcPts val="600"/>
              </a:spcBef>
            </a:pPr>
            <a:r>
              <a:rPr lang="cs-CZ" sz="1700" b="1" dirty="0"/>
              <a:t>Mimořádné opatření pro zachování dostupnosti nenahraditelných hrazených léčivých přípravků</a:t>
            </a:r>
          </a:p>
          <a:p>
            <a:pPr lvl="2">
              <a:spcBef>
                <a:spcPts val="600"/>
              </a:spcBef>
            </a:pPr>
            <a:r>
              <a:rPr lang="cs-CZ" sz="1700" dirty="0"/>
              <a:t>SÚKL dočasně stanoví nebo změní maximální cenu a výši a podmínky úhrady...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19D0C2-B788-41CF-AA7A-30A7FEDF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C1FDB-85F9-4E3D-B41B-0061DC237EEE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F65C45-7530-45FC-8EA1-0B0AAE3B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D42C8F-48FF-4354-B4B1-A7E78677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C4D345CB-A58A-4D69-91C2-109B4545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3359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0FE6B6-89BF-4F28-B1BC-77C15062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73060"/>
            <a:ext cx="8229600" cy="641565"/>
          </a:xfrm>
        </p:spPr>
        <p:txBody>
          <a:bodyPr>
            <a:normAutofit/>
          </a:bodyPr>
          <a:lstStyle/>
          <a:p>
            <a:r>
              <a:rPr lang="cs-CZ" dirty="0"/>
              <a:t>§ 33a Emergentní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AD110F-8AFF-4857-A112-769389078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00" y="1793664"/>
            <a:ext cx="8229600" cy="4245626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</a:pPr>
            <a:r>
              <a:rPr lang="cs-CZ" sz="1900" b="1" dirty="0"/>
              <a:t>Informační systém pro mimořádné objednávání </a:t>
            </a:r>
            <a:r>
              <a:rPr lang="cs-CZ" sz="1900" dirty="0"/>
              <a:t>humánního léčivého přípravku předepsaného na receptu </a:t>
            </a:r>
          </a:p>
          <a:p>
            <a:pPr algn="just">
              <a:spcBef>
                <a:spcPts val="600"/>
              </a:spcBef>
            </a:pPr>
            <a:r>
              <a:rPr lang="cs-CZ" sz="1900" b="1" dirty="0"/>
              <a:t>Držitel rozhodnutí </a:t>
            </a:r>
            <a:r>
              <a:rPr lang="cs-CZ" sz="1900" dirty="0"/>
              <a:t>o registraci </a:t>
            </a:r>
            <a:r>
              <a:rPr lang="cs-CZ" sz="1900" b="1" u="sng" dirty="0"/>
              <a:t>hrazeného léčivého </a:t>
            </a:r>
            <a:r>
              <a:rPr lang="cs-CZ" sz="1900" dirty="0"/>
              <a:t>přípravku </a:t>
            </a:r>
            <a:r>
              <a:rPr lang="cs-CZ" sz="1900" b="1" dirty="0"/>
              <a:t>je povinen </a:t>
            </a:r>
          </a:p>
          <a:p>
            <a:pPr lvl="1" algn="just">
              <a:spcBef>
                <a:spcPts val="600"/>
              </a:spcBef>
            </a:pPr>
            <a:r>
              <a:rPr lang="cs-CZ" sz="1700" dirty="0"/>
              <a:t>zajisti </a:t>
            </a:r>
            <a:r>
              <a:rPr lang="cs-CZ" sz="1700" b="1" dirty="0"/>
              <a:t>provoz emergentního systému </a:t>
            </a:r>
            <a:r>
              <a:rPr lang="cs-CZ" sz="1700" dirty="0"/>
              <a:t>v podobě automatizovaného elektronického zadávání a potvrzování objednávek</a:t>
            </a:r>
          </a:p>
          <a:p>
            <a:pPr lvl="1" algn="just">
              <a:spcBef>
                <a:spcPts val="600"/>
              </a:spcBef>
            </a:pPr>
            <a:r>
              <a:rPr lang="cs-CZ" sz="1700" b="1" dirty="0"/>
              <a:t>zveřejňovat </a:t>
            </a:r>
            <a:r>
              <a:rPr lang="cs-CZ" sz="1700" dirty="0"/>
              <a:t>prostřednictvím emergentního systému </a:t>
            </a:r>
            <a:r>
              <a:rPr lang="cs-CZ" sz="1700" b="1" dirty="0"/>
              <a:t>přehled distributorů, jejichž prostřednictvím aktuálně zajišťuje jeho dodávky </a:t>
            </a:r>
            <a:r>
              <a:rPr lang="cs-CZ" sz="1700" dirty="0"/>
              <a:t>pro pacienty v České republice.</a:t>
            </a:r>
          </a:p>
          <a:p>
            <a:pPr lvl="1" algn="just">
              <a:spcBef>
                <a:spcPts val="600"/>
              </a:spcBef>
            </a:pPr>
            <a:r>
              <a:rPr lang="cs-CZ" sz="1700" dirty="0"/>
              <a:t>objednávající lékárně obratem elektronicky </a:t>
            </a:r>
            <a:r>
              <a:rPr lang="cs-CZ" sz="1700" b="1" dirty="0"/>
              <a:t>potvrdit doručení objednávky </a:t>
            </a:r>
            <a:r>
              <a:rPr lang="cs-CZ" sz="1700" dirty="0"/>
              <a:t>učiněné prostřednictvím emergentního</a:t>
            </a:r>
          </a:p>
          <a:p>
            <a:pPr lvl="2" algn="just">
              <a:spcBef>
                <a:spcPts val="600"/>
              </a:spcBef>
            </a:pPr>
            <a:r>
              <a:rPr lang="cs-CZ" sz="1700" dirty="0"/>
              <a:t>ověření existence elektronického receptu (nelze výdej na žádanku)</a:t>
            </a:r>
          </a:p>
          <a:p>
            <a:pPr lvl="2" algn="just">
              <a:spcBef>
                <a:spcPts val="600"/>
              </a:spcBef>
            </a:pPr>
            <a:r>
              <a:rPr lang="cs-CZ" sz="1700" dirty="0"/>
              <a:t>(elektronický recept je zablokován pro další výdej)</a:t>
            </a:r>
          </a:p>
          <a:p>
            <a:pPr lvl="2" algn="just">
              <a:spcBef>
                <a:spcPts val="600"/>
              </a:spcBef>
            </a:pPr>
            <a:r>
              <a:rPr lang="cs-CZ" sz="1700" dirty="0"/>
              <a:t>o tomto potvrzení informuje do 24 hodin Ústav formou elektronického hlášení</a:t>
            </a:r>
          </a:p>
          <a:p>
            <a:pPr lvl="1" algn="just">
              <a:spcBef>
                <a:spcPts val="600"/>
              </a:spcBef>
            </a:pPr>
            <a:r>
              <a:rPr lang="cs-CZ" sz="1700" b="1" dirty="0"/>
              <a:t>zajistit dodání </a:t>
            </a:r>
            <a:r>
              <a:rPr lang="cs-CZ" sz="1700" dirty="0"/>
              <a:t>hrazeného léčivého přípravku, jehož je držitelem rozhodnutí o registraci, lékárně za účelem výdeje pacientovi, a to do 2 pracovních dnů od doručení objednávky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19D0C2-B788-41CF-AA7A-30A7FEDF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B24A1D-F7C8-4DB7-A01B-F43B8BB1C44B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F65C45-7530-45FC-8EA1-0B0AAE3B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D42C8F-48FF-4354-B4B1-A7E78677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C4D345CB-A58A-4D69-91C2-109B4545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99114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983A5EE4-3049-45C8-9D19-2A04747055C2}"/>
              </a:ext>
            </a:extLst>
          </p:cNvPr>
          <p:cNvSpPr/>
          <p:nvPr/>
        </p:nvSpPr>
        <p:spPr>
          <a:xfrm>
            <a:off x="386535" y="2780392"/>
            <a:ext cx="2222705" cy="2777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MAH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90FE6B6-89BF-4F28-B1BC-77C15062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053" y="944400"/>
            <a:ext cx="8229600" cy="641565"/>
          </a:xfrm>
        </p:spPr>
        <p:txBody>
          <a:bodyPr>
            <a:normAutofit/>
          </a:bodyPr>
          <a:lstStyle/>
          <a:p>
            <a:r>
              <a:rPr lang="cs-CZ" dirty="0"/>
              <a:t>Emergentní systém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19D0C2-B788-41CF-AA7A-30A7FEDF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76000" y="5779396"/>
            <a:ext cx="1800000" cy="360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70BA96-FB84-40B7-B6EC-4359FBEFC925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F65C45-7530-45FC-8EA1-0B0AAE3B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779396"/>
            <a:ext cx="2895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D42C8F-48FF-4354-B4B1-A7E78677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C4D345CB-A58A-4D69-91C2-109B4545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9" name="Obrázek 8" descr="Obsah obrázku budova, exteriér, země&#10;&#10;Popis byl vytvořen automaticky">
            <a:extLst>
              <a:ext uri="{FF2B5EF4-FFF2-40B4-BE49-F238E27FC236}">
                <a16:creationId xmlns:a16="http://schemas.microsoft.com/office/drawing/2014/main" id="{CAEC4F82-9086-4E5A-8F0C-C88108D482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365" y="2843935"/>
            <a:ext cx="1533060" cy="1277550"/>
          </a:xfrm>
          <a:prstGeom prst="rect">
            <a:avLst/>
          </a:prstGeom>
        </p:spPr>
      </p:pic>
      <p:pic>
        <p:nvPicPr>
          <p:cNvPr id="11" name="Obrázek 10" descr="Obsah obrázku budova, scéna, oranžová&#10;&#10;Popis byl vytvořen automaticky">
            <a:extLst>
              <a:ext uri="{FF2B5EF4-FFF2-40B4-BE49-F238E27FC236}">
                <a16:creationId xmlns:a16="http://schemas.microsoft.com/office/drawing/2014/main" id="{F12A8EFA-6D8C-40F9-8CF8-D4E69B9891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693" y="2118552"/>
            <a:ext cx="1916325" cy="1277550"/>
          </a:xfrm>
          <a:prstGeom prst="rect">
            <a:avLst/>
          </a:prstGeom>
        </p:spPr>
      </p:pic>
      <p:pic>
        <p:nvPicPr>
          <p:cNvPr id="13" name="Obrázek 12" descr="Obsah obrázku interiér, kuchyně, zeď, strop&#10;&#10;Popis byl vytvořen automaticky">
            <a:extLst>
              <a:ext uri="{FF2B5EF4-FFF2-40B4-BE49-F238E27FC236}">
                <a16:creationId xmlns:a16="http://schemas.microsoft.com/office/drawing/2014/main" id="{5C1B220C-0475-4A9C-B016-C4A9DF9C83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97" y="3137898"/>
            <a:ext cx="2182543" cy="1293210"/>
          </a:xfrm>
          <a:prstGeom prst="rect">
            <a:avLst/>
          </a:prstGeom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3CAC9A5E-59F5-401A-9C75-C9FC89AA7B41}"/>
              </a:ext>
            </a:extLst>
          </p:cNvPr>
          <p:cNvSpPr/>
          <p:nvPr/>
        </p:nvSpPr>
        <p:spPr>
          <a:xfrm>
            <a:off x="4070411" y="1808820"/>
            <a:ext cx="1916325" cy="303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DISTRIBUTOR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D794A824-F6F0-4815-B351-3F468F28B885}"/>
              </a:ext>
            </a:extLst>
          </p:cNvPr>
          <p:cNvSpPr/>
          <p:nvPr/>
        </p:nvSpPr>
        <p:spPr>
          <a:xfrm>
            <a:off x="7199217" y="2553126"/>
            <a:ext cx="1531615" cy="303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LÉKÁRNA</a:t>
            </a:r>
          </a:p>
        </p:txBody>
      </p:sp>
      <p:cxnSp>
        <p:nvCxnSpPr>
          <p:cNvPr id="20" name="Spojnice: pravoúhlá 19">
            <a:extLst>
              <a:ext uri="{FF2B5EF4-FFF2-40B4-BE49-F238E27FC236}">
                <a16:creationId xmlns:a16="http://schemas.microsoft.com/office/drawing/2014/main" id="{A07BEE10-AE03-419B-8A32-A475D1CDD267}"/>
              </a:ext>
            </a:extLst>
          </p:cNvPr>
          <p:cNvCxnSpPr>
            <a:cxnSpLocks/>
            <a:stCxn id="9" idx="3"/>
            <a:endCxn id="39" idx="2"/>
          </p:cNvCxnSpPr>
          <p:nvPr/>
        </p:nvCxnSpPr>
        <p:spPr>
          <a:xfrm flipH="1">
            <a:off x="1453071" y="3482710"/>
            <a:ext cx="7287354" cy="1896796"/>
          </a:xfrm>
          <a:prstGeom prst="bentConnector4">
            <a:avLst>
              <a:gd name="adj1" fmla="val -3137"/>
              <a:gd name="adj2" fmla="val 112052"/>
            </a:avLst>
          </a:prstGeom>
          <a:ln w="7620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Obrázek 21" descr="Obsah obrázku budova, scéna, oranžová&#10;&#10;Popis byl vytvořen automaticky">
            <a:extLst>
              <a:ext uri="{FF2B5EF4-FFF2-40B4-BE49-F238E27FC236}">
                <a16:creationId xmlns:a16="http://schemas.microsoft.com/office/drawing/2014/main" id="{CCDB58D6-A623-40A2-ACC3-F2FDD8C61C8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548" y="3904859"/>
            <a:ext cx="1916325" cy="1277550"/>
          </a:xfrm>
          <a:prstGeom prst="rect">
            <a:avLst/>
          </a:prstGeom>
        </p:spPr>
      </p:pic>
      <p:sp>
        <p:nvSpPr>
          <p:cNvPr id="23" name="Obdélník 22">
            <a:extLst>
              <a:ext uri="{FF2B5EF4-FFF2-40B4-BE49-F238E27FC236}">
                <a16:creationId xmlns:a16="http://schemas.microsoft.com/office/drawing/2014/main" id="{39A65515-5175-45FA-AC83-BE5AE96F6287}"/>
              </a:ext>
            </a:extLst>
          </p:cNvPr>
          <p:cNvSpPr/>
          <p:nvPr/>
        </p:nvSpPr>
        <p:spPr>
          <a:xfrm>
            <a:off x="4283280" y="3597935"/>
            <a:ext cx="1916325" cy="303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DISTRIBUTOR</a:t>
            </a:r>
          </a:p>
        </p:txBody>
      </p:sp>
      <p:cxnSp>
        <p:nvCxnSpPr>
          <p:cNvPr id="24" name="Spojnice: pravoúhlá 23">
            <a:extLst>
              <a:ext uri="{FF2B5EF4-FFF2-40B4-BE49-F238E27FC236}">
                <a16:creationId xmlns:a16="http://schemas.microsoft.com/office/drawing/2014/main" id="{D09581CD-314A-468E-9621-563A5122217D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2617388" y="3482710"/>
            <a:ext cx="4589977" cy="6989"/>
          </a:xfrm>
          <a:prstGeom prst="bentConnector3">
            <a:avLst>
              <a:gd name="adj1" fmla="val 50000"/>
            </a:avLst>
          </a:prstGeom>
          <a:ln w="762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D72DD74D-1C2E-4F15-A4D1-2F4BD68F81B4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6345885" y="2752436"/>
            <a:ext cx="861480" cy="730274"/>
          </a:xfrm>
          <a:prstGeom prst="straightConnector1">
            <a:avLst/>
          </a:prstGeom>
          <a:ln w="5715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>
            <a:extLst>
              <a:ext uri="{FF2B5EF4-FFF2-40B4-BE49-F238E27FC236}">
                <a16:creationId xmlns:a16="http://schemas.microsoft.com/office/drawing/2014/main" id="{70DF48AC-A1B7-44E2-B985-E4C569F57D61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6424090" y="3482710"/>
            <a:ext cx="783275" cy="909381"/>
          </a:xfrm>
          <a:prstGeom prst="straightConnector1">
            <a:avLst/>
          </a:prstGeom>
          <a:ln w="5715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Vývojový diagram: sumační spojení 32">
            <a:extLst>
              <a:ext uri="{FF2B5EF4-FFF2-40B4-BE49-F238E27FC236}">
                <a16:creationId xmlns:a16="http://schemas.microsoft.com/office/drawing/2014/main" id="{8FEE66B6-8622-46B9-B83A-BC7F6D1EE5D0}"/>
              </a:ext>
            </a:extLst>
          </p:cNvPr>
          <p:cNvSpPr/>
          <p:nvPr/>
        </p:nvSpPr>
        <p:spPr>
          <a:xfrm>
            <a:off x="6032134" y="2543441"/>
            <a:ext cx="339366" cy="334646"/>
          </a:xfrm>
          <a:prstGeom prst="flowChartSummingJunction">
            <a:avLst/>
          </a:prstGeom>
          <a:solidFill>
            <a:schemeClr val="bg1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Vývojový diagram: sumační spojení 35">
            <a:extLst>
              <a:ext uri="{FF2B5EF4-FFF2-40B4-BE49-F238E27FC236}">
                <a16:creationId xmlns:a16="http://schemas.microsoft.com/office/drawing/2014/main" id="{FE1EF306-CC85-413F-AC60-5B0637B964DD}"/>
              </a:ext>
            </a:extLst>
          </p:cNvPr>
          <p:cNvSpPr/>
          <p:nvPr/>
        </p:nvSpPr>
        <p:spPr>
          <a:xfrm>
            <a:off x="6147175" y="4335517"/>
            <a:ext cx="359481" cy="335379"/>
          </a:xfrm>
          <a:prstGeom prst="flowChartSummingJunction">
            <a:avLst/>
          </a:prstGeom>
          <a:solidFill>
            <a:schemeClr val="bg1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CDD1EA58-F084-4CF8-9353-382E6F6D7970}"/>
              </a:ext>
            </a:extLst>
          </p:cNvPr>
          <p:cNvSpPr/>
          <p:nvPr/>
        </p:nvSpPr>
        <p:spPr>
          <a:xfrm>
            <a:off x="476734" y="4670895"/>
            <a:ext cx="1952674" cy="7086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systému automatizovaného elektronického zadávání a potvrzování objednávek </a:t>
            </a:r>
          </a:p>
        </p:txBody>
      </p:sp>
      <p:sp>
        <p:nvSpPr>
          <p:cNvPr id="45" name="Obdélník: se zakulacenými rohy 44">
            <a:extLst>
              <a:ext uri="{FF2B5EF4-FFF2-40B4-BE49-F238E27FC236}">
                <a16:creationId xmlns:a16="http://schemas.microsoft.com/office/drawing/2014/main" id="{363BFB5C-1E36-4933-921D-AE247B1E175F}"/>
              </a:ext>
            </a:extLst>
          </p:cNvPr>
          <p:cNvSpPr/>
          <p:nvPr/>
        </p:nvSpPr>
        <p:spPr>
          <a:xfrm>
            <a:off x="6894239" y="5470439"/>
            <a:ext cx="1846186" cy="360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Objednávka</a:t>
            </a:r>
          </a:p>
        </p:txBody>
      </p:sp>
      <p:cxnSp>
        <p:nvCxnSpPr>
          <p:cNvPr id="70" name="Spojnice: pravoúhlá 69">
            <a:extLst>
              <a:ext uri="{FF2B5EF4-FFF2-40B4-BE49-F238E27FC236}">
                <a16:creationId xmlns:a16="http://schemas.microsoft.com/office/drawing/2014/main" id="{0F5C7EA7-D1FC-42ED-B61D-7936822BD41A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2429408" y="4121485"/>
            <a:ext cx="5544487" cy="1149330"/>
          </a:xfrm>
          <a:prstGeom prst="bentConnector2">
            <a:avLst/>
          </a:prstGeom>
          <a:ln w="762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bdélník: se zakulacenými rohy 73">
            <a:extLst>
              <a:ext uri="{FF2B5EF4-FFF2-40B4-BE49-F238E27FC236}">
                <a16:creationId xmlns:a16="http://schemas.microsoft.com/office/drawing/2014/main" id="{5932BC33-2A23-48DF-AAA8-D73F4EA74DC4}"/>
              </a:ext>
            </a:extLst>
          </p:cNvPr>
          <p:cNvSpPr/>
          <p:nvPr/>
        </p:nvSpPr>
        <p:spPr>
          <a:xfrm>
            <a:off x="2617667" y="5089251"/>
            <a:ext cx="1846186" cy="360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Potvrzení</a:t>
            </a:r>
          </a:p>
        </p:txBody>
      </p:sp>
      <p:sp>
        <p:nvSpPr>
          <p:cNvPr id="75" name="Obdélník: se zakulacenými rohy 74">
            <a:extLst>
              <a:ext uri="{FF2B5EF4-FFF2-40B4-BE49-F238E27FC236}">
                <a16:creationId xmlns:a16="http://schemas.microsoft.com/office/drawing/2014/main" id="{4CB1E77B-579D-4F4A-AAA9-2AB72AAC35B7}"/>
              </a:ext>
            </a:extLst>
          </p:cNvPr>
          <p:cNvSpPr/>
          <p:nvPr/>
        </p:nvSpPr>
        <p:spPr>
          <a:xfrm>
            <a:off x="2753824" y="3326719"/>
            <a:ext cx="1148735" cy="360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Dodání</a:t>
            </a:r>
          </a:p>
        </p:txBody>
      </p:sp>
      <p:cxnSp>
        <p:nvCxnSpPr>
          <p:cNvPr id="98" name="Přímá spojnice se šipkou 97">
            <a:extLst>
              <a:ext uri="{FF2B5EF4-FFF2-40B4-BE49-F238E27FC236}">
                <a16:creationId xmlns:a16="http://schemas.microsoft.com/office/drawing/2014/main" id="{4DA07F57-57AF-488E-B21B-B358A5381878}"/>
              </a:ext>
            </a:extLst>
          </p:cNvPr>
          <p:cNvCxnSpPr>
            <a:cxnSpLocks/>
            <a:stCxn id="39" idx="0"/>
            <a:endCxn id="13" idx="2"/>
          </p:cNvCxnSpPr>
          <p:nvPr/>
        </p:nvCxnSpPr>
        <p:spPr>
          <a:xfrm flipV="1">
            <a:off x="1453071" y="4431108"/>
            <a:ext cx="64898" cy="23978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Přímá spojnice se šipkou 124">
            <a:extLst>
              <a:ext uri="{FF2B5EF4-FFF2-40B4-BE49-F238E27FC236}">
                <a16:creationId xmlns:a16="http://schemas.microsoft.com/office/drawing/2014/main" id="{C08FA789-FF72-44B6-A636-A60735ABF552}"/>
              </a:ext>
            </a:extLst>
          </p:cNvPr>
          <p:cNvCxnSpPr>
            <a:cxnSpLocks/>
          </p:cNvCxnSpPr>
          <p:nvPr/>
        </p:nvCxnSpPr>
        <p:spPr>
          <a:xfrm flipV="1">
            <a:off x="2617388" y="2496333"/>
            <a:ext cx="1453023" cy="641565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Přímá spojnice se šipkou 126">
            <a:extLst>
              <a:ext uri="{FF2B5EF4-FFF2-40B4-BE49-F238E27FC236}">
                <a16:creationId xmlns:a16="http://schemas.microsoft.com/office/drawing/2014/main" id="{F9FA0460-BF98-4A0D-A3DD-C54C423023E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2628455" y="4016865"/>
            <a:ext cx="1674093" cy="526769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 descr="Obsah obrázku klipart&#10;&#10;Popis byl vytvořen automaticky">
            <a:extLst>
              <a:ext uri="{FF2B5EF4-FFF2-40B4-BE49-F238E27FC236}">
                <a16:creationId xmlns:a16="http://schemas.microsoft.com/office/drawing/2014/main" id="{4AEB8C7F-37C0-42B9-A69A-0BCF5CBACB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763" y="1472762"/>
            <a:ext cx="1377902" cy="833150"/>
          </a:xfrm>
          <a:prstGeom prst="rect">
            <a:avLst/>
          </a:prstGeom>
        </p:spPr>
      </p:pic>
      <p:sp>
        <p:nvSpPr>
          <p:cNvPr id="31" name="Obdélník 30">
            <a:extLst>
              <a:ext uri="{FF2B5EF4-FFF2-40B4-BE49-F238E27FC236}">
                <a16:creationId xmlns:a16="http://schemas.microsoft.com/office/drawing/2014/main" id="{294EA04B-D91F-42EC-A30B-56A951222A7C}"/>
              </a:ext>
            </a:extLst>
          </p:cNvPr>
          <p:cNvSpPr/>
          <p:nvPr/>
        </p:nvSpPr>
        <p:spPr>
          <a:xfrm>
            <a:off x="371282" y="1920221"/>
            <a:ext cx="1313147" cy="303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SÚKL</a:t>
            </a:r>
          </a:p>
        </p:txBody>
      </p:sp>
      <p:cxnSp>
        <p:nvCxnSpPr>
          <p:cNvPr id="32" name="Spojnice: pravoúhlá 31">
            <a:extLst>
              <a:ext uri="{FF2B5EF4-FFF2-40B4-BE49-F238E27FC236}">
                <a16:creationId xmlns:a16="http://schemas.microsoft.com/office/drawing/2014/main" id="{539780E4-31AD-45E5-9571-9EA86C0FD508}"/>
              </a:ext>
            </a:extLst>
          </p:cNvPr>
          <p:cNvCxnSpPr>
            <a:cxnSpLocks/>
            <a:stCxn id="39" idx="1"/>
            <a:endCxn id="31" idx="1"/>
          </p:cNvCxnSpPr>
          <p:nvPr/>
        </p:nvCxnSpPr>
        <p:spPr>
          <a:xfrm rot="10800000">
            <a:off x="371282" y="2071781"/>
            <a:ext cx="105452" cy="2953420"/>
          </a:xfrm>
          <a:prstGeom prst="bentConnector3">
            <a:avLst>
              <a:gd name="adj1" fmla="val 316781"/>
            </a:avLst>
          </a:prstGeom>
          <a:ln w="76200">
            <a:solidFill>
              <a:srgbClr val="FF5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pojnice: pravoúhlá 34">
            <a:extLst>
              <a:ext uri="{FF2B5EF4-FFF2-40B4-BE49-F238E27FC236}">
                <a16:creationId xmlns:a16="http://schemas.microsoft.com/office/drawing/2014/main" id="{BF7B504F-F6FB-4824-AEF6-987C722B99D2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3006145" y="1731632"/>
            <a:ext cx="4958880" cy="821494"/>
          </a:xfrm>
          <a:prstGeom prst="bentConnector2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>
            <a:extLst>
              <a:ext uri="{FF2B5EF4-FFF2-40B4-BE49-F238E27FC236}">
                <a16:creationId xmlns:a16="http://schemas.microsoft.com/office/drawing/2014/main" id="{9C6022A5-0516-4BA2-838C-0700398DCCC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432" y="465484"/>
            <a:ext cx="1953898" cy="1157457"/>
          </a:xfrm>
          <a:prstGeom prst="rect">
            <a:avLst/>
          </a:prstGeom>
        </p:spPr>
      </p:pic>
      <p:cxnSp>
        <p:nvCxnSpPr>
          <p:cNvPr id="37" name="Spojnice: pravoúhlá 36">
            <a:extLst>
              <a:ext uri="{FF2B5EF4-FFF2-40B4-BE49-F238E27FC236}">
                <a16:creationId xmlns:a16="http://schemas.microsoft.com/office/drawing/2014/main" id="{68D410D0-98B6-44EE-A326-E24827FF27B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878570" y="2059766"/>
            <a:ext cx="949064" cy="1360"/>
          </a:xfrm>
          <a:prstGeom prst="bentConnector3">
            <a:avLst>
              <a:gd name="adj1" fmla="val 50000"/>
            </a:avLst>
          </a:prstGeom>
          <a:ln w="762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32101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ublinový popisek: se šipkou doprava 35">
            <a:extLst>
              <a:ext uri="{FF2B5EF4-FFF2-40B4-BE49-F238E27FC236}">
                <a16:creationId xmlns:a16="http://schemas.microsoft.com/office/drawing/2014/main" id="{4C5F3610-EBD5-4367-BC52-7CED3FF8395A}"/>
              </a:ext>
            </a:extLst>
          </p:cNvPr>
          <p:cNvSpPr/>
          <p:nvPr/>
        </p:nvSpPr>
        <p:spPr>
          <a:xfrm>
            <a:off x="206515" y="2303875"/>
            <a:ext cx="6120680" cy="36584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91556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/>
              <a:t>nebyly v posledních 3 po sobě jdoucích kalendářních měsících </a:t>
            </a:r>
            <a:r>
              <a:rPr lang="cs-CZ" sz="1100" b="1" dirty="0">
                <a:solidFill>
                  <a:schemeClr val="tx1"/>
                </a:solidFill>
              </a:rPr>
              <a:t>objednány prostřednictvím emergentního systému</a:t>
            </a:r>
            <a:r>
              <a:rPr lang="cs-CZ" sz="1100" b="1" dirty="0"/>
              <a:t> více než pěti lékárnami</a:t>
            </a:r>
          </a:p>
        </p:txBody>
      </p:sp>
      <p:sp>
        <p:nvSpPr>
          <p:cNvPr id="38" name="Bublinový popisek: se šipkou doprava 37">
            <a:extLst>
              <a:ext uri="{FF2B5EF4-FFF2-40B4-BE49-F238E27FC236}">
                <a16:creationId xmlns:a16="http://schemas.microsoft.com/office/drawing/2014/main" id="{A491D607-BD6D-4B22-AD25-71520BF1A032}"/>
              </a:ext>
            </a:extLst>
          </p:cNvPr>
          <p:cNvSpPr/>
          <p:nvPr/>
        </p:nvSpPr>
        <p:spPr>
          <a:xfrm>
            <a:off x="206515" y="2769408"/>
            <a:ext cx="6287715" cy="366076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9154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/>
              <a:t>nebylo v žádném z posledních 3 po sobě jdoucích kalendářních měsíců </a:t>
            </a:r>
            <a:r>
              <a:rPr lang="cs-CZ" sz="1100" b="1" dirty="0">
                <a:solidFill>
                  <a:schemeClr val="tx1"/>
                </a:solidFill>
              </a:rPr>
              <a:t>přerušeno jejich uvádění na trh </a:t>
            </a:r>
            <a:r>
              <a:rPr lang="cs-CZ" sz="1100" b="1" dirty="0"/>
              <a:t>oznámené podle § 33 odst. 2</a:t>
            </a:r>
          </a:p>
        </p:txBody>
      </p:sp>
      <p:sp>
        <p:nvSpPr>
          <p:cNvPr id="42" name="Bublinový popisek: se šipkou doprava 41">
            <a:extLst>
              <a:ext uri="{FF2B5EF4-FFF2-40B4-BE49-F238E27FC236}">
                <a16:creationId xmlns:a16="http://schemas.microsoft.com/office/drawing/2014/main" id="{AB73957E-3B5E-4DA7-8102-3EFAABE4476E}"/>
              </a:ext>
            </a:extLst>
          </p:cNvPr>
          <p:cNvSpPr/>
          <p:nvPr/>
        </p:nvSpPr>
        <p:spPr>
          <a:xfrm>
            <a:off x="206515" y="3198175"/>
            <a:ext cx="6345704" cy="36584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83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/>
              <a:t>netrvá ani nebylo </a:t>
            </a:r>
            <a:r>
              <a:rPr lang="cs-CZ" sz="1100" b="1" dirty="0">
                <a:solidFill>
                  <a:schemeClr val="tx1"/>
                </a:solidFill>
              </a:rPr>
              <a:t>oznámeno přerušení </a:t>
            </a:r>
            <a:r>
              <a:rPr lang="cs-CZ" sz="1100" b="1" dirty="0"/>
              <a:t>jejich uvádění na trh, ke kterému by mělo dojít v době po nabytí účinnosti opatření obecné povahy, </a:t>
            </a:r>
          </a:p>
        </p:txBody>
      </p:sp>
      <p:sp>
        <p:nvSpPr>
          <p:cNvPr id="43" name="Bublinový popisek: se šipkou doprava 42">
            <a:extLst>
              <a:ext uri="{FF2B5EF4-FFF2-40B4-BE49-F238E27FC236}">
                <a16:creationId xmlns:a16="http://schemas.microsoft.com/office/drawing/2014/main" id="{ED60B9ED-5F8F-4860-99CA-934A8318CB33}"/>
              </a:ext>
            </a:extLst>
          </p:cNvPr>
          <p:cNvSpPr/>
          <p:nvPr/>
        </p:nvSpPr>
        <p:spPr>
          <a:xfrm>
            <a:off x="206513" y="3638166"/>
            <a:ext cx="6345704" cy="36584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79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solidFill>
                  <a:schemeClr val="tx1"/>
                </a:solidFill>
              </a:rPr>
              <a:t>nejsou uvedeny …jako náhrada </a:t>
            </a:r>
            <a:r>
              <a:rPr lang="cs-CZ" sz="1100" b="1" dirty="0"/>
              <a:t>za léčivý přípravek, jehož uvádění na trh bylo přerušeno nebo k jehož přerušení mělo dojít</a:t>
            </a:r>
          </a:p>
        </p:txBody>
      </p:sp>
      <p:sp>
        <p:nvSpPr>
          <p:cNvPr id="44" name="Bublinový popisek: se šipkou doprava 43">
            <a:extLst>
              <a:ext uri="{FF2B5EF4-FFF2-40B4-BE49-F238E27FC236}">
                <a16:creationId xmlns:a16="http://schemas.microsoft.com/office/drawing/2014/main" id="{D7EB577B-5332-46BC-8F2D-36CD0FC9B139}"/>
              </a:ext>
            </a:extLst>
          </p:cNvPr>
          <p:cNvSpPr/>
          <p:nvPr/>
        </p:nvSpPr>
        <p:spPr>
          <a:xfrm>
            <a:off x="206512" y="4059070"/>
            <a:ext cx="6480723" cy="36584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6508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solidFill>
                  <a:schemeClr val="tx1"/>
                </a:solidFill>
              </a:rPr>
              <a:t>není ukončeno </a:t>
            </a:r>
            <a:r>
              <a:rPr lang="cs-CZ" sz="1100" b="1" dirty="0"/>
              <a:t>jejich uvádění na trh podle § 33 odst. 2, ani nebylo oznámeno ukončení jejich uvádění na trh</a:t>
            </a:r>
          </a:p>
        </p:txBody>
      </p:sp>
      <p:sp>
        <p:nvSpPr>
          <p:cNvPr id="45" name="Bublinový popisek: se šipkou doprava 44">
            <a:extLst>
              <a:ext uri="{FF2B5EF4-FFF2-40B4-BE49-F238E27FC236}">
                <a16:creationId xmlns:a16="http://schemas.microsoft.com/office/drawing/2014/main" id="{0991D63C-329C-4A3B-9CDA-051F50A88F9A}"/>
              </a:ext>
            </a:extLst>
          </p:cNvPr>
          <p:cNvSpPr/>
          <p:nvPr/>
        </p:nvSpPr>
        <p:spPr>
          <a:xfrm>
            <a:off x="206512" y="4491755"/>
            <a:ext cx="6570733" cy="522748"/>
          </a:xfrm>
          <a:prstGeom prst="rightArrowCallout">
            <a:avLst>
              <a:gd name="adj1" fmla="val 25000"/>
              <a:gd name="adj2" fmla="val 25000"/>
              <a:gd name="adj3" fmla="val 0"/>
              <a:gd name="adj4" fmla="val 85428"/>
            </a:avLst>
          </a:prstGeom>
          <a:solidFill>
            <a:srgbClr val="FF66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/>
              <a:t>v žádném z posledních 3 po sobě jdoucích kalendářních měsíců…. </a:t>
            </a:r>
            <a:r>
              <a:rPr lang="cs-CZ" sz="1100" b="1" dirty="0">
                <a:solidFill>
                  <a:schemeClr val="tx1"/>
                </a:solidFill>
              </a:rPr>
              <a:t>nebyly dodávány mimo území České republiky v objemu větším než 10 %</a:t>
            </a:r>
            <a:r>
              <a:rPr lang="cs-CZ" sz="1100" b="1" dirty="0"/>
              <a:t> z jejich průměrných měsíčních dodávek …..za uplynulý kalendářní rok.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16EF9F-C4D8-495A-9D90-A15DAEB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A278-E686-4890-A88A-36DEBFD2E3C3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5F18A1-7A0F-4704-8FBF-A99975D4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546356-AD31-4B90-80C2-5AC0267D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10" name="Lichoběžník 9">
            <a:extLst>
              <a:ext uri="{FF2B5EF4-FFF2-40B4-BE49-F238E27FC236}">
                <a16:creationId xmlns:a16="http://schemas.microsoft.com/office/drawing/2014/main" id="{E8AA2AC3-F3DA-4C6E-9243-B6EB4779D623}"/>
              </a:ext>
            </a:extLst>
          </p:cNvPr>
          <p:cNvSpPr/>
          <p:nvPr/>
        </p:nvSpPr>
        <p:spPr>
          <a:xfrm rot="10800000">
            <a:off x="6568227" y="4824155"/>
            <a:ext cx="1829197" cy="437062"/>
          </a:xfrm>
          <a:prstGeom prst="trapezoid">
            <a:avLst>
              <a:gd name="adj" fmla="val 33192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8" name="Válec 7">
            <a:extLst>
              <a:ext uri="{FF2B5EF4-FFF2-40B4-BE49-F238E27FC236}">
                <a16:creationId xmlns:a16="http://schemas.microsoft.com/office/drawing/2014/main" id="{DEB8C67D-3083-4B2A-BBB6-93BD2D401640}"/>
              </a:ext>
            </a:extLst>
          </p:cNvPr>
          <p:cNvSpPr/>
          <p:nvPr/>
        </p:nvSpPr>
        <p:spPr>
          <a:xfrm rot="10800000">
            <a:off x="7317304" y="5150975"/>
            <a:ext cx="360039" cy="222336"/>
          </a:xfrm>
          <a:prstGeom prst="can">
            <a:avLst>
              <a:gd name="adj" fmla="val 2375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4" name="Bublinový popisek: se šipkou dolů 13">
            <a:extLst>
              <a:ext uri="{FF2B5EF4-FFF2-40B4-BE49-F238E27FC236}">
                <a16:creationId xmlns:a16="http://schemas.microsoft.com/office/drawing/2014/main" id="{D893497E-BFFA-4580-B9FB-ACC07F3F32DD}"/>
              </a:ext>
            </a:extLst>
          </p:cNvPr>
          <p:cNvSpPr/>
          <p:nvPr/>
        </p:nvSpPr>
        <p:spPr>
          <a:xfrm>
            <a:off x="6236809" y="1409332"/>
            <a:ext cx="2560614" cy="729178"/>
          </a:xfrm>
          <a:prstGeom prst="downArrowCallout">
            <a:avLst>
              <a:gd name="adj1" fmla="val 61304"/>
              <a:gd name="adj2" fmla="val 45579"/>
              <a:gd name="adj3" fmla="val 27082"/>
              <a:gd name="adj4" fmla="val 49719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Všechny hrazené LP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4A4870DD-B13A-4220-87BF-B02F9AFFB688}"/>
              </a:ext>
            </a:extLst>
          </p:cNvPr>
          <p:cNvSpPr/>
          <p:nvPr/>
        </p:nvSpPr>
        <p:spPr>
          <a:xfrm>
            <a:off x="6191196" y="5470650"/>
            <a:ext cx="2651840" cy="5833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2D3291"/>
                </a:solidFill>
              </a:rPr>
              <a:t>Seznam k OOP </a:t>
            </a:r>
          </a:p>
          <a:p>
            <a:pPr algn="ctr"/>
            <a:r>
              <a:rPr lang="cs-CZ" sz="1600" b="1" dirty="0">
                <a:solidFill>
                  <a:srgbClr val="2D3291"/>
                </a:solidFill>
              </a:rPr>
              <a:t> „povolení vývozu“</a:t>
            </a: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D8F7ADAA-91B3-4254-9F5A-CFBA97E8F6B1}"/>
              </a:ext>
            </a:extLst>
          </p:cNvPr>
          <p:cNvGrpSpPr/>
          <p:nvPr/>
        </p:nvGrpSpPr>
        <p:grpSpPr>
          <a:xfrm>
            <a:off x="6568228" y="4440834"/>
            <a:ext cx="1845208" cy="383321"/>
            <a:chOff x="5016611" y="3693260"/>
            <a:chExt cx="6652469" cy="511095"/>
          </a:xfrm>
        </p:grpSpPr>
        <p:sp>
          <p:nvSpPr>
            <p:cNvPr id="17" name="Obdélník 16">
              <a:extLst>
                <a:ext uri="{FF2B5EF4-FFF2-40B4-BE49-F238E27FC236}">
                  <a16:creationId xmlns:a16="http://schemas.microsoft.com/office/drawing/2014/main" id="{8A3DC232-A9A5-4478-9DC1-0F5A73D47EAF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 dirty="0"/>
            </a:p>
          </p:txBody>
        </p:sp>
        <p:grpSp>
          <p:nvGrpSpPr>
            <p:cNvPr id="19" name="Skupina 18">
              <a:extLst>
                <a:ext uri="{FF2B5EF4-FFF2-40B4-BE49-F238E27FC236}">
                  <a16:creationId xmlns:a16="http://schemas.microsoft.com/office/drawing/2014/main" id="{D65A8391-E79A-407B-B0EC-CF783D4E15EB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18" name="Ovál 17">
                <a:extLst>
                  <a:ext uri="{FF2B5EF4-FFF2-40B4-BE49-F238E27FC236}">
                    <a16:creationId xmlns:a16="http://schemas.microsoft.com/office/drawing/2014/main" id="{B57E27E7-EE25-465A-AFA0-7E142385B474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9" name="Ovál 8">
                <a:extLst>
                  <a:ext uri="{FF2B5EF4-FFF2-40B4-BE49-F238E27FC236}">
                    <a16:creationId xmlns:a16="http://schemas.microsoft.com/office/drawing/2014/main" id="{9466CF49-07C7-462C-A6FE-1C8A091EBAAD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grpSp>
        <p:nvGrpSpPr>
          <p:cNvPr id="21" name="Skupina 20">
            <a:extLst>
              <a:ext uri="{FF2B5EF4-FFF2-40B4-BE49-F238E27FC236}">
                <a16:creationId xmlns:a16="http://schemas.microsoft.com/office/drawing/2014/main" id="{17579F99-D01E-4C52-95AA-43167933B959}"/>
              </a:ext>
            </a:extLst>
          </p:cNvPr>
          <p:cNvGrpSpPr/>
          <p:nvPr/>
        </p:nvGrpSpPr>
        <p:grpSpPr>
          <a:xfrm>
            <a:off x="6507215" y="4014065"/>
            <a:ext cx="1993205" cy="383321"/>
            <a:chOff x="5016611" y="3693260"/>
            <a:chExt cx="6652469" cy="511095"/>
          </a:xfrm>
        </p:grpSpPr>
        <p:sp>
          <p:nvSpPr>
            <p:cNvPr id="22" name="Obdélník 21">
              <a:extLst>
                <a:ext uri="{FF2B5EF4-FFF2-40B4-BE49-F238E27FC236}">
                  <a16:creationId xmlns:a16="http://schemas.microsoft.com/office/drawing/2014/main" id="{D534BFC1-64B5-4FA2-808C-E45FF5174420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 dirty="0"/>
            </a:p>
          </p:txBody>
        </p:sp>
        <p:grpSp>
          <p:nvGrpSpPr>
            <p:cNvPr id="23" name="Skupina 22">
              <a:extLst>
                <a:ext uri="{FF2B5EF4-FFF2-40B4-BE49-F238E27FC236}">
                  <a16:creationId xmlns:a16="http://schemas.microsoft.com/office/drawing/2014/main" id="{7C050BA5-6BCC-45E8-AB46-BE1B43F3536C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24" name="Ovál 23">
                <a:extLst>
                  <a:ext uri="{FF2B5EF4-FFF2-40B4-BE49-F238E27FC236}">
                    <a16:creationId xmlns:a16="http://schemas.microsoft.com/office/drawing/2014/main" id="{ABEC9EB3-765F-478E-AF7D-144EB73CABA2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25" name="Ovál 24">
                <a:extLst>
                  <a:ext uri="{FF2B5EF4-FFF2-40B4-BE49-F238E27FC236}">
                    <a16:creationId xmlns:a16="http://schemas.microsoft.com/office/drawing/2014/main" id="{D9AEB4FD-CEDD-4D6F-AF36-C895D2348676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grpSp>
        <p:nvGrpSpPr>
          <p:cNvPr id="26" name="Skupina 25">
            <a:extLst>
              <a:ext uri="{FF2B5EF4-FFF2-40B4-BE49-F238E27FC236}">
                <a16:creationId xmlns:a16="http://schemas.microsoft.com/office/drawing/2014/main" id="{6811ABBC-08EE-461D-9156-3116D098AC8F}"/>
              </a:ext>
            </a:extLst>
          </p:cNvPr>
          <p:cNvGrpSpPr/>
          <p:nvPr/>
        </p:nvGrpSpPr>
        <p:grpSpPr>
          <a:xfrm>
            <a:off x="6327194" y="3161305"/>
            <a:ext cx="2348806" cy="383321"/>
            <a:chOff x="5016611" y="3693260"/>
            <a:chExt cx="6652469" cy="511095"/>
          </a:xfrm>
        </p:grpSpPr>
        <p:sp>
          <p:nvSpPr>
            <p:cNvPr id="27" name="Obdélník 26">
              <a:extLst>
                <a:ext uri="{FF2B5EF4-FFF2-40B4-BE49-F238E27FC236}">
                  <a16:creationId xmlns:a16="http://schemas.microsoft.com/office/drawing/2014/main" id="{F889B947-9E78-4A0F-8DBA-2D10DEC67441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 dirty="0"/>
            </a:p>
          </p:txBody>
        </p:sp>
        <p:grpSp>
          <p:nvGrpSpPr>
            <p:cNvPr id="28" name="Skupina 27">
              <a:extLst>
                <a:ext uri="{FF2B5EF4-FFF2-40B4-BE49-F238E27FC236}">
                  <a16:creationId xmlns:a16="http://schemas.microsoft.com/office/drawing/2014/main" id="{5EB2648E-1A3D-4256-9F44-603AEFB30BE5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29" name="Ovál 28">
                <a:extLst>
                  <a:ext uri="{FF2B5EF4-FFF2-40B4-BE49-F238E27FC236}">
                    <a16:creationId xmlns:a16="http://schemas.microsoft.com/office/drawing/2014/main" id="{8856743C-46B0-46A6-A6D5-71DEF7D09A38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30" name="Ovál 29">
                <a:extLst>
                  <a:ext uri="{FF2B5EF4-FFF2-40B4-BE49-F238E27FC236}">
                    <a16:creationId xmlns:a16="http://schemas.microsoft.com/office/drawing/2014/main" id="{F82B6085-B82A-44FB-B725-2ADC3FCE98E0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grpSp>
        <p:nvGrpSpPr>
          <p:cNvPr id="31" name="Skupina 30">
            <a:extLst>
              <a:ext uri="{FF2B5EF4-FFF2-40B4-BE49-F238E27FC236}">
                <a16:creationId xmlns:a16="http://schemas.microsoft.com/office/drawing/2014/main" id="{0F81C7A5-342E-44F9-8596-FF07F6A060D2}"/>
              </a:ext>
            </a:extLst>
          </p:cNvPr>
          <p:cNvGrpSpPr/>
          <p:nvPr/>
        </p:nvGrpSpPr>
        <p:grpSpPr>
          <a:xfrm>
            <a:off x="6269946" y="2762217"/>
            <a:ext cx="2494339" cy="383321"/>
            <a:chOff x="5016611" y="3693260"/>
            <a:chExt cx="6652469" cy="511095"/>
          </a:xfrm>
        </p:grpSpPr>
        <p:sp>
          <p:nvSpPr>
            <p:cNvPr id="32" name="Obdélník 31">
              <a:extLst>
                <a:ext uri="{FF2B5EF4-FFF2-40B4-BE49-F238E27FC236}">
                  <a16:creationId xmlns:a16="http://schemas.microsoft.com/office/drawing/2014/main" id="{F4178328-9029-4B53-BE47-065DEF3B2C92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 dirty="0"/>
            </a:p>
          </p:txBody>
        </p:sp>
        <p:grpSp>
          <p:nvGrpSpPr>
            <p:cNvPr id="33" name="Skupina 32">
              <a:extLst>
                <a:ext uri="{FF2B5EF4-FFF2-40B4-BE49-F238E27FC236}">
                  <a16:creationId xmlns:a16="http://schemas.microsoft.com/office/drawing/2014/main" id="{F3E38D15-AE06-4779-A8DF-B9F5DB5E59B5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34" name="Ovál 33">
                <a:extLst>
                  <a:ext uri="{FF2B5EF4-FFF2-40B4-BE49-F238E27FC236}">
                    <a16:creationId xmlns:a16="http://schemas.microsoft.com/office/drawing/2014/main" id="{28A7FAA1-1576-4661-B468-1F5C9FF87C11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35" name="Ovál 34">
                <a:extLst>
                  <a:ext uri="{FF2B5EF4-FFF2-40B4-BE49-F238E27FC236}">
                    <a16:creationId xmlns:a16="http://schemas.microsoft.com/office/drawing/2014/main" id="{40918FF0-0D8F-425E-AB03-A8C33CDEE3C5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sp>
        <p:nvSpPr>
          <p:cNvPr id="37" name="Obdélník: se zakulacenými rohy 36">
            <a:extLst>
              <a:ext uri="{FF2B5EF4-FFF2-40B4-BE49-F238E27FC236}">
                <a16:creationId xmlns:a16="http://schemas.microsoft.com/office/drawing/2014/main" id="{D7C734E1-7FA3-43AC-A0DC-4708C274D417}"/>
              </a:ext>
            </a:extLst>
          </p:cNvPr>
          <p:cNvSpPr/>
          <p:nvPr/>
        </p:nvSpPr>
        <p:spPr>
          <a:xfrm>
            <a:off x="206512" y="1043735"/>
            <a:ext cx="5625627" cy="1161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u="sng" dirty="0">
                <a:solidFill>
                  <a:schemeClr val="tx1"/>
                </a:solidFill>
              </a:rPr>
              <a:t>„§ 77c Opatření k zajištění dostupnosti hrazených léčivých přípravků</a:t>
            </a:r>
          </a:p>
          <a:p>
            <a:pPr algn="ctr"/>
            <a:r>
              <a:rPr lang="cs-CZ" sz="1400" b="1" dirty="0">
                <a:solidFill>
                  <a:schemeClr val="tx1"/>
                </a:solidFill>
              </a:rPr>
              <a:t>Opatření obecné povahy vydává </a:t>
            </a:r>
            <a:r>
              <a:rPr lang="cs-CZ" sz="1400" b="1" dirty="0">
                <a:solidFill>
                  <a:srgbClr val="FF6600"/>
                </a:solidFill>
              </a:rPr>
              <a:t>Ústav</a:t>
            </a:r>
            <a:r>
              <a:rPr lang="cs-CZ" sz="1400" b="1" dirty="0">
                <a:solidFill>
                  <a:schemeClr val="tx1"/>
                </a:solidFill>
              </a:rPr>
              <a:t> vždy k 5. dni kalendářního měsíce souhrnně pro všechny léčivé přípravky splňující podmínky podle odstavce 2, a </a:t>
            </a:r>
            <a:r>
              <a:rPr lang="cs-CZ" sz="1400" b="1" u="sng" dirty="0">
                <a:solidFill>
                  <a:srgbClr val="FF6600"/>
                </a:solidFill>
              </a:rPr>
              <a:t>povoluje</a:t>
            </a:r>
            <a:r>
              <a:rPr lang="cs-CZ" sz="1400" b="1" dirty="0">
                <a:solidFill>
                  <a:schemeClr val="tx1"/>
                </a:solidFill>
              </a:rPr>
              <a:t> jím </a:t>
            </a:r>
            <a:r>
              <a:rPr lang="cs-CZ" sz="1400" b="1" dirty="0">
                <a:solidFill>
                  <a:srgbClr val="FF6600"/>
                </a:solidFill>
              </a:rPr>
              <a:t>dodání</a:t>
            </a:r>
            <a:r>
              <a:rPr lang="cs-CZ" sz="1400" b="1" dirty="0">
                <a:solidFill>
                  <a:schemeClr val="tx1"/>
                </a:solidFill>
              </a:rPr>
              <a:t> takových léčivých přípravků </a:t>
            </a:r>
            <a:r>
              <a:rPr lang="cs-CZ" sz="1400" b="1" dirty="0">
                <a:solidFill>
                  <a:srgbClr val="FF6600"/>
                </a:solidFill>
              </a:rPr>
              <a:t>mimo území České republiky</a:t>
            </a:r>
            <a:r>
              <a:rPr lang="cs-CZ" sz="1400" b="1" dirty="0">
                <a:solidFill>
                  <a:schemeClr val="tx1"/>
                </a:solidFill>
              </a:rPr>
              <a:t>……</a:t>
            </a:r>
            <a:r>
              <a:rPr lang="cs-CZ" sz="1400" b="1" dirty="0">
                <a:solidFill>
                  <a:srgbClr val="FF6600"/>
                </a:solidFill>
              </a:rPr>
              <a:t>KTERÉ</a:t>
            </a:r>
            <a:r>
              <a:rPr lang="cs-CZ" sz="1400" b="1" dirty="0">
                <a:solidFill>
                  <a:schemeClr val="tx1"/>
                </a:solidFill>
              </a:rPr>
              <a:t>:</a:t>
            </a:r>
          </a:p>
        </p:txBody>
      </p:sp>
      <p:grpSp>
        <p:nvGrpSpPr>
          <p:cNvPr id="46" name="Skupina 45">
            <a:extLst>
              <a:ext uri="{FF2B5EF4-FFF2-40B4-BE49-F238E27FC236}">
                <a16:creationId xmlns:a16="http://schemas.microsoft.com/office/drawing/2014/main" id="{5F9502F9-5547-43C3-A62D-B5D7CCF6A31A}"/>
              </a:ext>
            </a:extLst>
          </p:cNvPr>
          <p:cNvGrpSpPr/>
          <p:nvPr/>
        </p:nvGrpSpPr>
        <p:grpSpPr>
          <a:xfrm>
            <a:off x="6417205" y="3587503"/>
            <a:ext cx="2160240" cy="383321"/>
            <a:chOff x="5016611" y="3693260"/>
            <a:chExt cx="6652469" cy="511095"/>
          </a:xfrm>
        </p:grpSpPr>
        <p:sp>
          <p:nvSpPr>
            <p:cNvPr id="47" name="Obdélník 46">
              <a:extLst>
                <a:ext uri="{FF2B5EF4-FFF2-40B4-BE49-F238E27FC236}">
                  <a16:creationId xmlns:a16="http://schemas.microsoft.com/office/drawing/2014/main" id="{81D78EF4-0395-4786-A54B-0F6605D5792F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/>
            </a:p>
          </p:txBody>
        </p:sp>
        <p:grpSp>
          <p:nvGrpSpPr>
            <p:cNvPr id="48" name="Skupina 47">
              <a:extLst>
                <a:ext uri="{FF2B5EF4-FFF2-40B4-BE49-F238E27FC236}">
                  <a16:creationId xmlns:a16="http://schemas.microsoft.com/office/drawing/2014/main" id="{BFE5EC0C-B803-4A67-8AFD-307F4D9E4AAD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49" name="Ovál 48">
                <a:extLst>
                  <a:ext uri="{FF2B5EF4-FFF2-40B4-BE49-F238E27FC236}">
                    <a16:creationId xmlns:a16="http://schemas.microsoft.com/office/drawing/2014/main" id="{A145E407-1EDF-482A-91D9-1E307B0B21D4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50" name="Ovál 49">
                <a:extLst>
                  <a:ext uri="{FF2B5EF4-FFF2-40B4-BE49-F238E27FC236}">
                    <a16:creationId xmlns:a16="http://schemas.microsoft.com/office/drawing/2014/main" id="{AAA59A88-5AE5-4C34-B56B-602430FD5E41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grpSp>
        <p:nvGrpSpPr>
          <p:cNvPr id="51" name="Skupina 50">
            <a:extLst>
              <a:ext uri="{FF2B5EF4-FFF2-40B4-BE49-F238E27FC236}">
                <a16:creationId xmlns:a16="http://schemas.microsoft.com/office/drawing/2014/main" id="{C2C0F6E3-400F-4545-BF11-33CC49A785B3}"/>
              </a:ext>
            </a:extLst>
          </p:cNvPr>
          <p:cNvGrpSpPr/>
          <p:nvPr/>
        </p:nvGrpSpPr>
        <p:grpSpPr>
          <a:xfrm>
            <a:off x="6192179" y="2333181"/>
            <a:ext cx="2650857" cy="383321"/>
            <a:chOff x="5016611" y="3693260"/>
            <a:chExt cx="6652469" cy="511095"/>
          </a:xfrm>
        </p:grpSpPr>
        <p:sp>
          <p:nvSpPr>
            <p:cNvPr id="52" name="Obdélník 51">
              <a:extLst>
                <a:ext uri="{FF2B5EF4-FFF2-40B4-BE49-F238E27FC236}">
                  <a16:creationId xmlns:a16="http://schemas.microsoft.com/office/drawing/2014/main" id="{6899F892-87BE-49A5-88FA-FCCDE9C76BC7}"/>
                </a:ext>
              </a:extLst>
            </p:cNvPr>
            <p:cNvSpPr/>
            <p:nvPr/>
          </p:nvSpPr>
          <p:spPr>
            <a:xfrm>
              <a:off x="5016611" y="3808429"/>
              <a:ext cx="6652468" cy="39592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350"/>
            </a:p>
          </p:txBody>
        </p:sp>
        <p:grpSp>
          <p:nvGrpSpPr>
            <p:cNvPr id="53" name="Skupina 52">
              <a:extLst>
                <a:ext uri="{FF2B5EF4-FFF2-40B4-BE49-F238E27FC236}">
                  <a16:creationId xmlns:a16="http://schemas.microsoft.com/office/drawing/2014/main" id="{F48DDFAD-1197-4E6A-93B2-B53E11E42232}"/>
                </a:ext>
              </a:extLst>
            </p:cNvPr>
            <p:cNvGrpSpPr/>
            <p:nvPr/>
          </p:nvGrpSpPr>
          <p:grpSpPr>
            <a:xfrm>
              <a:off x="5016611" y="3693260"/>
              <a:ext cx="6652469" cy="200347"/>
              <a:chOff x="4310310" y="2893658"/>
              <a:chExt cx="6652469" cy="200347"/>
            </a:xfrm>
          </p:grpSpPr>
          <p:sp>
            <p:nvSpPr>
              <p:cNvPr id="54" name="Ovál 53">
                <a:extLst>
                  <a:ext uri="{FF2B5EF4-FFF2-40B4-BE49-F238E27FC236}">
                    <a16:creationId xmlns:a16="http://schemas.microsoft.com/office/drawing/2014/main" id="{EFF6B872-DFB4-459E-B400-11E553BB6D5A}"/>
                  </a:ext>
                </a:extLst>
              </p:cNvPr>
              <p:cNvSpPr/>
              <p:nvPr/>
            </p:nvSpPr>
            <p:spPr>
              <a:xfrm>
                <a:off x="4310310" y="2899411"/>
                <a:ext cx="6652469" cy="19459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  <p:sp>
            <p:nvSpPr>
              <p:cNvPr id="55" name="Ovál 54">
                <a:extLst>
                  <a:ext uri="{FF2B5EF4-FFF2-40B4-BE49-F238E27FC236}">
                    <a16:creationId xmlns:a16="http://schemas.microsoft.com/office/drawing/2014/main" id="{04349145-E3BA-4E61-8273-6FAF75A669CE}"/>
                  </a:ext>
                </a:extLst>
              </p:cNvPr>
              <p:cNvSpPr/>
              <p:nvPr/>
            </p:nvSpPr>
            <p:spPr>
              <a:xfrm>
                <a:off x="4310310" y="2893658"/>
                <a:ext cx="6652469" cy="194594"/>
              </a:xfrm>
              <a:prstGeom prst="ellipse">
                <a:avLst/>
              </a:prstGeom>
              <a:blipFill dpi="0" rotWithShape="1">
                <a:blip r:embed="rId2">
                  <a:alphaModFix amt="20000"/>
                </a:blip>
                <a:srcRect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sz="1350" dirty="0"/>
              </a:p>
            </p:txBody>
          </p:sp>
        </p:grpSp>
      </p:grpSp>
      <p:sp>
        <p:nvSpPr>
          <p:cNvPr id="2" name="Šipka: doleva 1">
            <a:extLst>
              <a:ext uri="{FF2B5EF4-FFF2-40B4-BE49-F238E27FC236}">
                <a16:creationId xmlns:a16="http://schemas.microsoft.com/office/drawing/2014/main" id="{19C7E7B4-C27D-4E39-A4E1-6451531A5918}"/>
              </a:ext>
            </a:extLst>
          </p:cNvPr>
          <p:cNvSpPr/>
          <p:nvPr/>
        </p:nvSpPr>
        <p:spPr>
          <a:xfrm>
            <a:off x="5044060" y="5597362"/>
            <a:ext cx="900099" cy="374719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délník: se zakulacenými rohy 55">
            <a:extLst>
              <a:ext uri="{FF2B5EF4-FFF2-40B4-BE49-F238E27FC236}">
                <a16:creationId xmlns:a16="http://schemas.microsoft.com/office/drawing/2014/main" id="{6F5FF84F-C13C-47DE-BB4D-D94176D7D862}"/>
              </a:ext>
            </a:extLst>
          </p:cNvPr>
          <p:cNvSpPr/>
          <p:nvPr/>
        </p:nvSpPr>
        <p:spPr>
          <a:xfrm>
            <a:off x="251517" y="5470650"/>
            <a:ext cx="4590513" cy="5833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2D3291"/>
                </a:solidFill>
              </a:rPr>
              <a:t>Ústav vydá vždy k 5. dni kalendářního měsíce souhrnně pro všechny léčivé přípravky</a:t>
            </a:r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EE7D1EF2-C31E-4514-93FF-D8FDFC0520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449507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2816804" y="2618909"/>
            <a:ext cx="5823195" cy="1214975"/>
          </a:xfrm>
        </p:spPr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10" name="Podnadpis 9"/>
          <p:cNvSpPr>
            <a:spLocks noGrp="1"/>
          </p:cNvSpPr>
          <p:nvPr>
            <p:ph type="subTitle" idx="1"/>
          </p:nvPr>
        </p:nvSpPr>
        <p:spPr>
          <a:xfrm>
            <a:off x="2861810" y="3780000"/>
            <a:ext cx="5778190" cy="1800000"/>
          </a:xfrm>
        </p:spPr>
        <p:txBody>
          <a:bodyPr>
            <a:noAutofit/>
          </a:bodyPr>
          <a:lstStyle/>
          <a:p>
            <a:r>
              <a:rPr lang="cs-CZ" sz="1400" cap="all" dirty="0">
                <a:solidFill>
                  <a:schemeClr val="bg1"/>
                </a:solidFill>
              </a:rPr>
              <a:t>Státní ústav pro kontrolu léčiv</a:t>
            </a:r>
          </a:p>
          <a:p>
            <a:r>
              <a:rPr lang="cs-CZ" sz="1400" dirty="0" err="1">
                <a:solidFill>
                  <a:schemeClr val="bg1"/>
                </a:solidFill>
              </a:rPr>
              <a:t>Šrobárova</a:t>
            </a:r>
            <a:r>
              <a:rPr lang="cs-CZ" sz="1400" dirty="0">
                <a:solidFill>
                  <a:schemeClr val="bg1"/>
                </a:solidFill>
              </a:rPr>
              <a:t> 48, 100 41 Praha 10</a:t>
            </a:r>
          </a:p>
          <a:p>
            <a:r>
              <a:rPr lang="cs-CZ" sz="1400" dirty="0">
                <a:solidFill>
                  <a:schemeClr val="bg1"/>
                </a:solidFill>
              </a:rPr>
              <a:t>tel.: +420 272 185 111</a:t>
            </a:r>
          </a:p>
          <a:p>
            <a:r>
              <a:rPr lang="cs-CZ" sz="1400" dirty="0">
                <a:solidFill>
                  <a:schemeClr val="bg1"/>
                </a:solidFill>
              </a:rPr>
              <a:t>fax: +420 271 732 377</a:t>
            </a:r>
          </a:p>
          <a:p>
            <a:r>
              <a:rPr lang="cs-CZ" sz="1400" dirty="0">
                <a:solidFill>
                  <a:schemeClr val="bg1"/>
                </a:solidFill>
              </a:rPr>
              <a:t>e-mail: posta@</a:t>
            </a:r>
            <a:r>
              <a:rPr lang="cs-CZ" sz="1400" dirty="0" err="1">
                <a:solidFill>
                  <a:schemeClr val="bg1"/>
                </a:solidFill>
              </a:rPr>
              <a:t>sukl.cz</a:t>
            </a:r>
            <a:endParaRPr lang="cs-CZ" sz="1400" dirty="0">
              <a:solidFill>
                <a:schemeClr val="bg1"/>
              </a:solidFill>
            </a:endParaRPr>
          </a:p>
        </p:txBody>
      </p:sp>
      <p:pic>
        <p:nvPicPr>
          <p:cNvPr id="11" name="Obrázek 10" descr="SÚKL - logo 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3676" y="1448780"/>
            <a:ext cx="3596647" cy="972314"/>
          </a:xfrm>
          <a:prstGeom prst="rect">
            <a:avLst/>
          </a:prstGeom>
        </p:spPr>
      </p:pic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71F71FEF-BD14-4094-8667-034AFF62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ADDCCD4B-8E26-45B4-B0BB-55E77B3A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76BF-1B26-4432-832D-7BFEC068C388}" type="datetime1">
              <a:rPr lang="cs-CZ" smtClean="0"/>
              <a:t>29.10.2019</a:t>
            </a:fld>
            <a:endParaRPr lang="cs-CZ" dirty="0"/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7782ABB1-AF36-49A6-B1F5-A3322E26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vnoramenný trojúhelník 19">
            <a:extLst>
              <a:ext uri="{FF2B5EF4-FFF2-40B4-BE49-F238E27FC236}">
                <a16:creationId xmlns:a16="http://schemas.microsoft.com/office/drawing/2014/main" id="{20C258EB-25D6-425F-B7F2-25DC0C3686FC}"/>
              </a:ext>
            </a:extLst>
          </p:cNvPr>
          <p:cNvSpPr/>
          <p:nvPr/>
        </p:nvSpPr>
        <p:spPr>
          <a:xfrm>
            <a:off x="3270697" y="2107427"/>
            <a:ext cx="2497074" cy="1984621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ln>
                  <a:solidFill>
                    <a:srgbClr val="00B050"/>
                  </a:solidFill>
                </a:ln>
                <a:solidFill>
                  <a:schemeClr val="bg1"/>
                </a:solidFill>
              </a:rPr>
              <a:t>CÚER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1A670B-9F48-4017-B47C-7AFEE85FCFE3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417C7F2-27E5-4F64-A007-AA7CC6422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830" y="1224746"/>
            <a:ext cx="2954808" cy="17243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Obrázek 15" descr="Obsah obrázku elektronika, osoba, interiér&#10;&#10;Popis byl vytvořen automaticky">
            <a:extLst>
              <a:ext uri="{FF2B5EF4-FFF2-40B4-BE49-F238E27FC236}">
                <a16:creationId xmlns:a16="http://schemas.microsoft.com/office/drawing/2014/main" id="{08E38992-AE69-474A-9C0E-7B5D1B671E9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92" y="3831813"/>
            <a:ext cx="3618209" cy="2616488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B5AD7CE9-50E0-4F93-8CFB-9981279C16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492" y="4463680"/>
            <a:ext cx="3523168" cy="1984621"/>
          </a:xfrm>
          <a:prstGeom prst="rect">
            <a:avLst/>
          </a:prstGeom>
        </p:spPr>
      </p:pic>
      <p:sp>
        <p:nvSpPr>
          <p:cNvPr id="22" name="Obdélník 21">
            <a:extLst>
              <a:ext uri="{FF2B5EF4-FFF2-40B4-BE49-F238E27FC236}">
                <a16:creationId xmlns:a16="http://schemas.microsoft.com/office/drawing/2014/main" id="{DA15E42F-5CA1-4078-87E6-37D428E4B2AF}"/>
              </a:ext>
            </a:extLst>
          </p:cNvPr>
          <p:cNvSpPr/>
          <p:nvPr/>
        </p:nvSpPr>
        <p:spPr>
          <a:xfrm>
            <a:off x="5142492" y="3789040"/>
            <a:ext cx="3523168" cy="674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>
                <a:solidFill>
                  <a:schemeClr val="bg2">
                    <a:lumMod val="10000"/>
                  </a:schemeClr>
                </a:solidFill>
              </a:rPr>
              <a:t>Lékový záznam</a:t>
            </a:r>
            <a:endParaRPr lang="cs-CZ" sz="3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656481A5-2A5D-46B0-9384-EE0FD8EDD837}"/>
              </a:ext>
            </a:extLst>
          </p:cNvPr>
          <p:cNvSpPr/>
          <p:nvPr/>
        </p:nvSpPr>
        <p:spPr>
          <a:xfrm>
            <a:off x="372808" y="3924055"/>
            <a:ext cx="1363877" cy="1002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 err="1"/>
              <a:t>eAp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219431645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59662" y="902150"/>
            <a:ext cx="7302748" cy="81163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D3291"/>
                </a:solidFill>
              </a:rPr>
              <a:t>Současná dostupnost lékového záznamu</a:t>
            </a:r>
            <a:endParaRPr lang="en-US" dirty="0">
              <a:solidFill>
                <a:srgbClr val="2D329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56565" y="1516288"/>
            <a:ext cx="8577445" cy="371291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cs-CZ" sz="3400" dirty="0">
              <a:solidFill>
                <a:srgbClr val="2D3291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8000" b="1" dirty="0">
                <a:solidFill>
                  <a:srgbClr val="2D3291"/>
                </a:solidFill>
              </a:rPr>
              <a:t>Lékový záznam </a:t>
            </a:r>
            <a:r>
              <a:rPr lang="cs-CZ" sz="8000" dirty="0">
                <a:solidFill>
                  <a:srgbClr val="2D3291"/>
                </a:solidFill>
              </a:rPr>
              <a:t>umožňuje pacientovi, lékaři, farmaceutovi a klinickému farmaceutovi nahlížení na údaje o předepsaných a vydaných LP konkrétnímu pacientovi, které jsou obsažené v </a:t>
            </a:r>
            <a:r>
              <a:rPr lang="cs-CZ" sz="8000" dirty="0" err="1">
                <a:solidFill>
                  <a:srgbClr val="2D3291"/>
                </a:solidFill>
              </a:rPr>
              <a:t>CÚeR</a:t>
            </a:r>
            <a:r>
              <a:rPr lang="cs-CZ" sz="8000" dirty="0">
                <a:solidFill>
                  <a:srgbClr val="2D3291"/>
                </a:solidFill>
              </a:rPr>
              <a:t>, včetně jejich dalšího zpracování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400" b="1" dirty="0">
                <a:solidFill>
                  <a:srgbClr val="2D3291"/>
                </a:solidFill>
              </a:rPr>
              <a:t>náhled pro pacienta (lékový záznam) je k dispozici již dnes</a:t>
            </a:r>
            <a:r>
              <a:rPr lang="cs-CZ" sz="6400" dirty="0">
                <a:solidFill>
                  <a:srgbClr val="2D3291"/>
                </a:solidFill>
              </a:rPr>
              <a:t>, pro pacienta je dostupný nonstop a zdarma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8000" b="1" dirty="0">
                <a:solidFill>
                  <a:srgbClr val="2D3291"/>
                </a:solidFill>
              </a:rPr>
              <a:t>obsahuje: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všechny předepsané eRecepty, stav jednotlivých eReceptů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všechny provedené výdeje a informace o vydaných lécích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8000" b="1" dirty="0">
                <a:solidFill>
                  <a:srgbClr val="2D3291"/>
                </a:solidFill>
              </a:rPr>
              <a:t>umožňuje: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prohlížení ve </a:t>
            </a:r>
            <a:r>
              <a:rPr lang="cs-CZ" sz="6400" b="1" dirty="0">
                <a:solidFill>
                  <a:srgbClr val="2D3291"/>
                </a:solidFill>
              </a:rPr>
              <a:t>webové a mobilní aplikaci (zatím cca 10 tisíc uživatelů</a:t>
            </a:r>
            <a:r>
              <a:rPr lang="cs-CZ" sz="6400" dirty="0">
                <a:solidFill>
                  <a:srgbClr val="2D3291"/>
                </a:solidFill>
              </a:rPr>
              <a:t>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doručení identifikátoru nového receptu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kontrolu nad svojí preskripcí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8000" b="1" dirty="0">
                <a:solidFill>
                  <a:srgbClr val="2D3291"/>
                </a:solidFill>
              </a:rPr>
              <a:t>podmínky přístupu: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6400" dirty="0">
                <a:solidFill>
                  <a:srgbClr val="2D3291"/>
                </a:solidFill>
              </a:rPr>
              <a:t>registrace do Národní </a:t>
            </a:r>
            <a:r>
              <a:rPr lang="cs-CZ" sz="6400" dirty="0" err="1">
                <a:solidFill>
                  <a:srgbClr val="2D3291"/>
                </a:solidFill>
              </a:rPr>
              <a:t>identitní</a:t>
            </a:r>
            <a:r>
              <a:rPr lang="cs-CZ" sz="6400" dirty="0">
                <a:solidFill>
                  <a:srgbClr val="2D3291"/>
                </a:solidFill>
              </a:rPr>
              <a:t> autority (NIA) a přístup do aplikace nebo OP s čipem</a:t>
            </a:r>
          </a:p>
          <a:p>
            <a:pPr marL="342900" lvl="1" indent="0">
              <a:lnSpc>
                <a:spcPct val="120000"/>
              </a:lnSpc>
              <a:spcBef>
                <a:spcPts val="600"/>
              </a:spcBef>
              <a:buNone/>
              <a:defRPr/>
            </a:pPr>
            <a:endParaRPr lang="cs-CZ" sz="1650" dirty="0">
              <a:solidFill>
                <a:srgbClr val="22266D"/>
              </a:solidFill>
            </a:endParaRP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709C90D-0819-4FAC-8014-16F18ECB9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E8D4F1-4F8F-415F-B522-592CD33891FC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Zástupný symbol pro zápatí 4">
            <a:extLst>
              <a:ext uri="{FF2B5EF4-FFF2-40B4-BE49-F238E27FC236}">
                <a16:creationId xmlns:a16="http://schemas.microsoft.com/office/drawing/2014/main" id="{23E0146E-3F9F-4829-A7C4-BE10AF8E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5B327DF-2328-4BDD-9F04-35F031B179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1389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71600" y="925715"/>
            <a:ext cx="6172200" cy="65472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D3291"/>
                </a:solidFill>
              </a:rPr>
              <a:t>Nahlížení do lékového záznamu</a:t>
            </a:r>
            <a:endParaRPr lang="en-US" dirty="0">
              <a:solidFill>
                <a:srgbClr val="2D329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41950" y="1673805"/>
            <a:ext cx="8602050" cy="54812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900" b="1" dirty="0">
                <a:solidFill>
                  <a:srgbClr val="2D3291"/>
                </a:solidFill>
              </a:rPr>
              <a:t>Lékový záznam </a:t>
            </a:r>
            <a:r>
              <a:rPr lang="cs-CZ" sz="2900" dirty="0">
                <a:solidFill>
                  <a:srgbClr val="2D3291"/>
                </a:solidFill>
              </a:rPr>
              <a:t>umožňuje pacientovi, lékaři, farmaceutovi a klinickému farmaceutovi nahlížení na údaje o předepsaných a vydaných LP konkrétnímu pacientovi, které jsou obsažené v CÚER, včetně jejich dalšího zpracování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900" b="1" dirty="0">
                <a:solidFill>
                  <a:srgbClr val="2D3291"/>
                </a:solidFill>
              </a:rPr>
              <a:t>Lékař</a:t>
            </a:r>
            <a:r>
              <a:rPr lang="cs-CZ" sz="2900" dirty="0">
                <a:solidFill>
                  <a:srgbClr val="2D3291"/>
                </a:solidFill>
              </a:rPr>
              <a:t> může nahlížet na údaje pacienta prostřednictvím pouze v souvislosti s poskytováním zdravotních služeb poskytovatelem tomuto pacientovi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900" b="1" dirty="0">
                <a:solidFill>
                  <a:srgbClr val="2D3291"/>
                </a:solidFill>
              </a:rPr>
              <a:t>Farmaceut </a:t>
            </a:r>
            <a:r>
              <a:rPr lang="cs-CZ" sz="2900" dirty="0">
                <a:solidFill>
                  <a:srgbClr val="2D3291"/>
                </a:solidFill>
              </a:rPr>
              <a:t>může nahlížet na údaje pouze v souvislosti s poskytováním zdravotních služeb pacientovi, a to: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300" dirty="0">
                <a:solidFill>
                  <a:srgbClr val="2D3291"/>
                </a:solidFill>
              </a:rPr>
              <a:t>a) při výdeji LP na základě identifikátoru platného eReceptu, na který dosud nebyly vydány všechny předepsané LP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300" dirty="0">
                <a:solidFill>
                  <a:srgbClr val="2D3291"/>
                </a:solidFill>
              </a:rPr>
              <a:t>b) po zadání čísla OP nebo cestovního pasu v rámci osobní konzultace s pacientem, který tímto dokladem prokáže totožnost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900" b="1" dirty="0">
                <a:solidFill>
                  <a:srgbClr val="2D3291"/>
                </a:solidFill>
              </a:rPr>
              <a:t>Klinický farmaceut </a:t>
            </a:r>
            <a:r>
              <a:rPr lang="cs-CZ" sz="2900" dirty="0">
                <a:solidFill>
                  <a:srgbClr val="2D3291"/>
                </a:solidFill>
              </a:rPr>
              <a:t>může do záznamu nahlížet pouze v rámci své činnosti vykonávané u poskytovatele zdravotních služeb v souvislosti s poskytováním zdravotních služeb 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2900" b="1" dirty="0">
                <a:solidFill>
                  <a:srgbClr val="2D3291"/>
                </a:solidFill>
              </a:rPr>
              <a:t>Pacient </a:t>
            </a:r>
            <a:r>
              <a:rPr lang="cs-CZ" sz="2900" dirty="0">
                <a:solidFill>
                  <a:srgbClr val="2D3291"/>
                </a:solidFill>
              </a:rPr>
              <a:t>může kdykoliv vyslovit nesouhlas s možností nahlížet do  jeho lékového záznamu. Takový generální nesouhlas může vyslovit pro kteroukoli skupinu - lékaře, farmaceuty a klinické farmaceuty</a:t>
            </a:r>
            <a:endParaRPr lang="cs-CZ" sz="29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411612-05C4-4A19-A612-98410B51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035FB4-6682-44A3-8373-D63200D3B8FC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DEE082-095E-4994-A382-8CF6F7C2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9E8474-9A9C-42F2-8992-5F172A73A5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41537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68800" y="2709000"/>
            <a:ext cx="6480000" cy="144000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RE-EXPORT</a:t>
            </a:r>
            <a:endParaRPr lang="cs-CZ" cap="all" dirty="0">
              <a:solidFill>
                <a:schemeClr val="bg1"/>
              </a:solidFill>
            </a:endParaRP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634E56-2D9A-4C5E-8968-2796D2B2FF6E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E641AE4-7761-4264-91DC-7B2581FD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27713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obsah 19"/>
          <p:cNvSpPr>
            <a:spLocks noGrp="1"/>
          </p:cNvSpPr>
          <p:nvPr>
            <p:ph idx="1"/>
          </p:nvPr>
        </p:nvSpPr>
        <p:spPr>
          <a:xfrm>
            <a:off x="566555" y="1718103"/>
            <a:ext cx="8325925" cy="4924711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endParaRPr lang="cs-CZ" sz="100" dirty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cs-CZ" sz="2400" dirty="0"/>
              <a:t>Re – export je významný </a:t>
            </a:r>
            <a:r>
              <a:rPr lang="cs-CZ" sz="2400" dirty="0" err="1"/>
              <a:t>kontributor</a:t>
            </a:r>
            <a:r>
              <a:rPr lang="cs-CZ" sz="2400" dirty="0"/>
              <a:t> nedostupnosti</a:t>
            </a:r>
          </a:p>
          <a:p>
            <a:pPr lvl="1">
              <a:spcBef>
                <a:spcPts val="600"/>
              </a:spcBef>
            </a:pPr>
            <a:r>
              <a:rPr lang="cs-CZ" sz="2000" b="1" dirty="0"/>
              <a:t>Primární příčina výjimečně</a:t>
            </a:r>
          </a:p>
          <a:p>
            <a:pPr lvl="1">
              <a:spcBef>
                <a:spcPts val="600"/>
              </a:spcBef>
            </a:pPr>
            <a:r>
              <a:rPr lang="cs-CZ" sz="2000" dirty="0"/>
              <a:t>Významně </a:t>
            </a:r>
            <a:r>
              <a:rPr lang="cs-CZ" sz="2000" b="1" dirty="0"/>
              <a:t>zhoršuje dostupnost léčiv </a:t>
            </a:r>
            <a:r>
              <a:rPr lang="cs-CZ" sz="2000" dirty="0"/>
              <a:t>s ohlášeným výpadkem</a:t>
            </a:r>
          </a:p>
          <a:p>
            <a:pPr lvl="2">
              <a:spcBef>
                <a:spcPts val="600"/>
              </a:spcBef>
            </a:pPr>
            <a:r>
              <a:rPr lang="cs-CZ" sz="1800" dirty="0"/>
              <a:t>Omezení dodávek ze strany držitelů</a:t>
            </a:r>
          </a:p>
          <a:p>
            <a:pPr lvl="2">
              <a:spcBef>
                <a:spcPts val="600"/>
              </a:spcBef>
            </a:pPr>
            <a:r>
              <a:rPr lang="cs-CZ" sz="1800" dirty="0"/>
              <a:t>Vývoz v době ohlášeného přerušení dodávek</a:t>
            </a:r>
          </a:p>
          <a:p>
            <a:pPr lvl="1">
              <a:spcBef>
                <a:spcPts val="600"/>
              </a:spcBef>
            </a:pPr>
            <a:r>
              <a:rPr lang="cs-CZ" sz="2000" dirty="0"/>
              <a:t>Léčivé přípravky s re-exportem vyšším než 75% dodávek do ČR</a:t>
            </a:r>
          </a:p>
          <a:p>
            <a:pPr>
              <a:spcBef>
                <a:spcPts val="600"/>
              </a:spcBef>
            </a:pPr>
            <a:r>
              <a:rPr lang="cs-CZ" sz="2400" b="1" dirty="0"/>
              <a:t>Preventivní opatření </a:t>
            </a:r>
            <a:r>
              <a:rPr lang="cs-CZ" sz="2400" dirty="0"/>
              <a:t>MZ a </a:t>
            </a:r>
            <a:r>
              <a:rPr lang="cs-CZ" sz="2400" dirty="0" err="1"/>
              <a:t>SÚKLu</a:t>
            </a:r>
            <a:endParaRPr lang="cs-CZ" sz="2400" dirty="0"/>
          </a:p>
          <a:p>
            <a:pPr lvl="2">
              <a:spcBef>
                <a:spcPts val="600"/>
              </a:spcBef>
            </a:pPr>
            <a:r>
              <a:rPr lang="cs-CZ" sz="2100" b="1" dirty="0"/>
              <a:t>§ 77c – zařazení na Seznam (povinnost ohlásit vývoz)</a:t>
            </a:r>
          </a:p>
          <a:p>
            <a:pPr lvl="2">
              <a:spcBef>
                <a:spcPts val="600"/>
              </a:spcBef>
            </a:pPr>
            <a:r>
              <a:rPr lang="cs-CZ" sz="2100" b="1" dirty="0"/>
              <a:t>§ 77d – opatření k zajištění dostupnosti LP (zákaz vývozu)</a:t>
            </a:r>
          </a:p>
          <a:p>
            <a:pPr lvl="3">
              <a:spcBef>
                <a:spcPts val="600"/>
              </a:spcBef>
            </a:pPr>
            <a:r>
              <a:rPr lang="cs-CZ" dirty="0"/>
              <a:t>20 podnětů k zařazení na seznam léčivých přípravků, jejichž distribuci do zahraničí mají distributoři povinnost. 378/2007 Sb.,</a:t>
            </a:r>
          </a:p>
          <a:p>
            <a:pPr lvl="3">
              <a:spcBef>
                <a:spcPts val="600"/>
              </a:spcBef>
            </a:pPr>
            <a:r>
              <a:rPr lang="cs-CZ" dirty="0"/>
              <a:t>Celkem zařazeno 46 kódů (3 podněty na stažení ze seznamu)</a:t>
            </a:r>
          </a:p>
          <a:p>
            <a:pPr lvl="2">
              <a:spcBef>
                <a:spcPts val="600"/>
              </a:spcBef>
            </a:pPr>
            <a:r>
              <a:rPr lang="cs-CZ" b="1" dirty="0"/>
              <a:t>Latence hlášení </a:t>
            </a:r>
            <a:r>
              <a:rPr lang="cs-CZ" dirty="0"/>
              <a:t>k prokázání hrozící nedostupnosti</a:t>
            </a:r>
          </a:p>
          <a:p>
            <a:pPr lvl="2">
              <a:spcBef>
                <a:spcPts val="600"/>
              </a:spcBef>
            </a:pPr>
            <a:r>
              <a:rPr lang="cs-CZ" dirty="0"/>
              <a:t>Málo informací o držitelů a distributorů včas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4AB0191-C814-41D0-AE53-E9E371209FD8}"/>
              </a:ext>
            </a:extLst>
          </p:cNvPr>
          <p:cNvSpPr/>
          <p:nvPr/>
        </p:nvSpPr>
        <p:spPr>
          <a:xfrm>
            <a:off x="391688" y="1073084"/>
            <a:ext cx="770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sz="3200" b="1" dirty="0">
                <a:latin typeface="+mj-lt"/>
                <a:ea typeface="+mj-ea"/>
                <a:cs typeface="+mj-cs"/>
              </a:rPr>
              <a:t>Vývoz </a:t>
            </a:r>
            <a:r>
              <a:rPr lang="cs-CZ" sz="3200" b="1" dirty="0"/>
              <a:t>registrovaných léčivých přípravků</a:t>
            </a:r>
            <a:endParaRPr lang="cs-CZ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8BA2931D-21DE-4042-A2A5-FB788716B332}"/>
              </a:ext>
            </a:extLst>
          </p:cNvPr>
          <p:cNvSpPr txBox="1">
            <a:spLocks/>
          </p:cNvSpPr>
          <p:nvPr/>
        </p:nvSpPr>
        <p:spPr>
          <a:xfrm>
            <a:off x="2276745" y="345610"/>
            <a:ext cx="5040000" cy="575492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3C7AC9F-EB34-4ADC-BABA-1C701121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6" name="Zástupný symbol pro text 6">
            <a:extLst>
              <a:ext uri="{FF2B5EF4-FFF2-40B4-BE49-F238E27FC236}">
                <a16:creationId xmlns:a16="http://schemas.microsoft.com/office/drawing/2014/main" id="{556B1A4A-AD65-4EA6-9ED5-23B9500C29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67266" y="491924"/>
            <a:ext cx="5040000" cy="252000"/>
          </a:xfrm>
        </p:spPr>
        <p:txBody>
          <a:bodyPr/>
          <a:lstStyle/>
          <a:p>
            <a:endParaRPr lang="cs-CZ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5EED1C-1DB8-4AEA-B928-3D9DF78FD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5F7A-3C9F-4FD0-A7C3-1B3316CC83D3}" type="datetime1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0B221-CF49-4F0A-86DF-5B63CFD0C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</p:spTree>
    <p:extLst>
      <p:ext uri="{BB962C8B-B14F-4D97-AF65-F5344CB8AC3E}">
        <p14:creationId xmlns:p14="http://schemas.microsoft.com/office/powerpoint/2010/main" val="208815031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1540" y="868343"/>
            <a:ext cx="7605845" cy="1143000"/>
          </a:xfrm>
        </p:spPr>
        <p:txBody>
          <a:bodyPr>
            <a:normAutofit/>
          </a:bodyPr>
          <a:lstStyle/>
          <a:p>
            <a:r>
              <a:rPr lang="cs-CZ" dirty="0"/>
              <a:t>Podíl reexportů na dodávkách na trh (v %)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B30355C7-1DDD-480D-81D1-920C32B55ACA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38175" y="1808820"/>
          <a:ext cx="786765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58FA5D8-8B75-4E11-8678-2E2CAB0F4F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4EA8D471-6DD9-4204-BE4D-FB4913EA30E9}"/>
              </a:ext>
            </a:extLst>
          </p:cNvPr>
          <p:cNvSpPr/>
          <p:nvPr/>
        </p:nvSpPr>
        <p:spPr>
          <a:xfrm>
            <a:off x="6120560" y="2213865"/>
            <a:ext cx="2385265" cy="12151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Celkem 1-6/2019</a:t>
            </a:r>
          </a:p>
          <a:p>
            <a:pPr algn="ctr"/>
            <a:r>
              <a:rPr lang="cs-CZ" dirty="0"/>
              <a:t>2,7 milionu balení</a:t>
            </a:r>
          </a:p>
          <a:p>
            <a:pPr algn="ctr"/>
            <a:r>
              <a:rPr lang="cs-CZ" dirty="0"/>
              <a:t>81 milionu DDD</a:t>
            </a:r>
          </a:p>
          <a:p>
            <a:pPr algn="ctr"/>
            <a:r>
              <a:rPr lang="cs-CZ" dirty="0"/>
              <a:t>1,5 miliard Kč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E33F8B9-EE0F-441F-B730-BF1E8DD0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CF1FF-CE1B-43DF-AC7E-99343BE36308}" type="datetime1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EE8C4C8-3477-4CC6-A027-A35A2386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 2019  STÁTNÍ ÚSTAV PRO KONTROLU LÉČIV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610E-C06F-4DC7-9A8E-34F0BF28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86AA-FCC7-45ED-BAA9-A02C04DFE918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78999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68800" y="2709000"/>
            <a:ext cx="6480000" cy="144000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ZMĚNY </a:t>
            </a:r>
            <a:r>
              <a:rPr lang="cs-CZ" dirty="0" err="1"/>
              <a:t>ZoL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VE VZTAHU K DOSTUPNOSTI LÉČIV</a:t>
            </a:r>
            <a:endParaRPr lang="cs-CZ" cap="all" dirty="0">
              <a:solidFill>
                <a:schemeClr val="bg1"/>
              </a:solidFill>
            </a:endParaRP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9E250F-4E9F-4D40-AD87-23A32CBB2262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E641AE4-7761-4264-91DC-7B2581FD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Obrázek 7" descr="Obsah obrázku klipart&#10;&#10;Popis byl vytvořen automaticky">
            <a:extLst>
              <a:ext uri="{FF2B5EF4-FFF2-40B4-BE49-F238E27FC236}">
                <a16:creationId xmlns:a16="http://schemas.microsoft.com/office/drawing/2014/main" id="{1595E146-983D-41A6-ABC2-A193B1B20D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019" y="4284095"/>
            <a:ext cx="2201961" cy="165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84548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ABA585-AC95-4C5F-822E-C72D111D2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00" y="1883903"/>
            <a:ext cx="8229600" cy="392433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b="1" dirty="0"/>
              <a:t>Pozitivní zásahy do trhu</a:t>
            </a:r>
          </a:p>
          <a:p>
            <a:pPr lvl="1" algn="just"/>
            <a:r>
              <a:rPr lang="cs-CZ" dirty="0"/>
              <a:t>Rozšíření spektra mimořádných opatření pobízejících k dovozu a distribuci léčiv, které by standardně nemohly být uváděny na CZ trh, ale které jsou nenahraditelné a nebo náhradou za LP ve výpadku</a:t>
            </a:r>
          </a:p>
          <a:p>
            <a:pPr algn="just"/>
            <a:r>
              <a:rPr lang="cs-CZ" b="1" dirty="0"/>
              <a:t>Emergentní systém objednávání léčiv</a:t>
            </a:r>
          </a:p>
          <a:p>
            <a:pPr lvl="1" algn="just"/>
            <a:r>
              <a:rPr lang="cs-CZ" dirty="0"/>
              <a:t>Pokud lékárna není schopna získat LP ve standardním distribučním řetězci, bude mít možnost obrátit se přímo na </a:t>
            </a:r>
            <a:r>
              <a:rPr lang="cs-CZ" dirty="0" err="1"/>
              <a:t>MAHa</a:t>
            </a:r>
            <a:r>
              <a:rPr lang="cs-CZ" dirty="0"/>
              <a:t> a ten bude mít povinnost zajistit dodávku LP do 2 pracovních dnů</a:t>
            </a:r>
          </a:p>
          <a:p>
            <a:pPr algn="just"/>
            <a:r>
              <a:rPr lang="cs-CZ" b="1" dirty="0"/>
              <a:t>Negativní zásahy do trhu</a:t>
            </a:r>
          </a:p>
          <a:p>
            <a:pPr lvl="1" algn="just"/>
            <a:r>
              <a:rPr lang="cs-CZ" dirty="0"/>
              <a:t>Povolení reexportu LP, kterých „je dostatek“</a:t>
            </a:r>
          </a:p>
          <a:p>
            <a:pPr lvl="1" algn="just"/>
            <a:r>
              <a:rPr lang="cs-CZ" dirty="0"/>
              <a:t>Ad hoc omezení či </a:t>
            </a:r>
            <a:r>
              <a:rPr lang="cs-CZ" dirty="0" err="1"/>
              <a:t>zákáz</a:t>
            </a:r>
            <a:r>
              <a:rPr lang="cs-CZ" dirty="0"/>
              <a:t> opatřením MZ, které budou mnohem flexibilnější než dosud</a:t>
            </a:r>
          </a:p>
          <a:p>
            <a:pPr algn="just"/>
            <a:r>
              <a:rPr lang="cs-CZ" b="1" dirty="0"/>
              <a:t>Mimořádná opatření v oblasti cen a úhrad</a:t>
            </a:r>
          </a:p>
          <a:p>
            <a:pPr lvl="1" algn="just"/>
            <a:r>
              <a:rPr lang="cs-CZ" dirty="0"/>
              <a:t>LP, které nahrazují hrazené léky ve výpadku, by mohla být dočasně stanovena/zvýšena maximální cena a úhrada z </a:t>
            </a:r>
            <a:r>
              <a:rPr lang="cs-CZ" dirty="0" err="1"/>
              <a:t>v.z.p</a:t>
            </a:r>
            <a:r>
              <a:rPr lang="cs-CZ" dirty="0"/>
              <a:t>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08B744-F4B5-40C5-A9C1-8731AC6B2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090CF-5DEE-462F-A9EC-FE25DF32EBB2}" type="datetime1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29.10.2019</a:t>
            </a:fld>
            <a:endParaRPr kumimoji="0" lang="cs-CZ" sz="900" b="0" i="0" u="none" strike="noStrike" kern="1200" cap="none" spc="0" normalizeH="0" baseline="0" noProof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3E5B85-7C76-4FCF-A0DF-F784C59B9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00" b="0" i="0" u="none" strike="noStrike" kern="1200" cap="none" spc="0" normalizeH="0" baseline="0" noProof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 2019  STÁTNÍ ÚSTAV PRO KONTROLU LÉČIV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018C36-E966-4916-817F-0289E6D4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86AA-FCC7-45ED-BAA9-A02C04DFE918}" type="slidenum">
              <a:rPr kumimoji="0" lang="cs-CZ" sz="900" b="0" i="0" u="none" strike="noStrike" kern="1200" cap="none" spc="0" normalizeH="0" baseline="0" noProof="0" smtClean="0">
                <a:ln>
                  <a:noFill/>
                </a:ln>
                <a:solidFill>
                  <a:srgbClr val="2D329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900" b="0" i="0" u="none" strike="noStrike" kern="1200" cap="none" spc="0" normalizeH="0" baseline="0" noProof="0" dirty="0">
              <a:ln>
                <a:noFill/>
              </a:ln>
              <a:solidFill>
                <a:srgbClr val="2D329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D700F57A-C6A4-414D-BAC9-C60E56CF8E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C7996238-4841-4DBA-BD95-BEB113E2D0E1}"/>
              </a:ext>
            </a:extLst>
          </p:cNvPr>
          <p:cNvSpPr/>
          <p:nvPr/>
        </p:nvSpPr>
        <p:spPr>
          <a:xfrm>
            <a:off x="355890" y="1096634"/>
            <a:ext cx="77584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4 pilíře posilující dostupnost léčiv</a:t>
            </a:r>
          </a:p>
        </p:txBody>
      </p:sp>
    </p:spTree>
    <p:extLst>
      <p:ext uri="{BB962C8B-B14F-4D97-AF65-F5344CB8AC3E}">
        <p14:creationId xmlns:p14="http://schemas.microsoft.com/office/powerpoint/2010/main" val="22462847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tiv sady Office">
  <a:themeElements>
    <a:clrScheme name="Státní ústav pro kontrolu léčiv">
      <a:dk1>
        <a:srgbClr val="2D3291"/>
      </a:dk1>
      <a:lt1>
        <a:sysClr val="window" lastClr="FFFFFF"/>
      </a:lt1>
      <a:dk2>
        <a:srgbClr val="F06423"/>
      </a:dk2>
      <a:lt2>
        <a:srgbClr val="CCCCCC"/>
      </a:lt2>
      <a:accent1>
        <a:srgbClr val="335A9A"/>
      </a:accent1>
      <a:accent2>
        <a:srgbClr val="6683B3"/>
      </a:accent2>
      <a:accent3>
        <a:srgbClr val="99ACCD"/>
      </a:accent3>
      <a:accent4>
        <a:srgbClr val="F4A533"/>
      </a:accent4>
      <a:accent5>
        <a:srgbClr val="F7BB66"/>
      </a:accent5>
      <a:accent6>
        <a:srgbClr val="F9D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800" b="1" kern="1200" baseline="300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Motiv sady Office">
  <a:themeElements>
    <a:clrScheme name="Státní ústav pro kontrolu léčiv">
      <a:dk1>
        <a:srgbClr val="2D3291"/>
      </a:dk1>
      <a:lt1>
        <a:sysClr val="window" lastClr="FFFFFF"/>
      </a:lt1>
      <a:dk2>
        <a:srgbClr val="F06423"/>
      </a:dk2>
      <a:lt2>
        <a:srgbClr val="CCCCCC"/>
      </a:lt2>
      <a:accent1>
        <a:srgbClr val="335A9A"/>
      </a:accent1>
      <a:accent2>
        <a:srgbClr val="6683B3"/>
      </a:accent2>
      <a:accent3>
        <a:srgbClr val="99ACCD"/>
      </a:accent3>
      <a:accent4>
        <a:srgbClr val="F4A533"/>
      </a:accent4>
      <a:accent5>
        <a:srgbClr val="F7BB66"/>
      </a:accent5>
      <a:accent6>
        <a:srgbClr val="F9D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800" b="1" kern="1200" baseline="300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Motiv sady Office">
  <a:themeElements>
    <a:clrScheme name="Státní ústav pro kontrolu léčiv">
      <a:dk1>
        <a:srgbClr val="2D3291"/>
      </a:dk1>
      <a:lt1>
        <a:sysClr val="window" lastClr="FFFFFF"/>
      </a:lt1>
      <a:dk2>
        <a:srgbClr val="F06423"/>
      </a:dk2>
      <a:lt2>
        <a:srgbClr val="CCCCCC"/>
      </a:lt2>
      <a:accent1>
        <a:srgbClr val="335A9A"/>
      </a:accent1>
      <a:accent2>
        <a:srgbClr val="6683B3"/>
      </a:accent2>
      <a:accent3>
        <a:srgbClr val="99ACCD"/>
      </a:accent3>
      <a:accent4>
        <a:srgbClr val="F4A533"/>
      </a:accent4>
      <a:accent5>
        <a:srgbClr val="F7BB66"/>
      </a:accent5>
      <a:accent6>
        <a:srgbClr val="F9D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800" b="1" kern="1200" baseline="300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Motiv sady Office">
  <a:themeElements>
    <a:clrScheme name="Státní ústav pro kontrolu léčiv">
      <a:dk1>
        <a:srgbClr val="2D3291"/>
      </a:dk1>
      <a:lt1>
        <a:sysClr val="window" lastClr="FFFFFF"/>
      </a:lt1>
      <a:dk2>
        <a:srgbClr val="F06423"/>
      </a:dk2>
      <a:lt2>
        <a:srgbClr val="CCCCCC"/>
      </a:lt2>
      <a:accent1>
        <a:srgbClr val="335A9A"/>
      </a:accent1>
      <a:accent2>
        <a:srgbClr val="6683B3"/>
      </a:accent2>
      <a:accent3>
        <a:srgbClr val="99ACCD"/>
      </a:accent3>
      <a:accent4>
        <a:srgbClr val="F4A533"/>
      </a:accent4>
      <a:accent5>
        <a:srgbClr val="F7BB66"/>
      </a:accent5>
      <a:accent6>
        <a:srgbClr val="F9D299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800" b="1" kern="1200" baseline="30000" dirty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10957</TotalTime>
  <Words>1386</Words>
  <Application>Microsoft Office PowerPoint</Application>
  <PresentationFormat>Předvádění na obrazovce (4:3)</PresentationFormat>
  <Paragraphs>198</Paragraphs>
  <Slides>14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Motiv sady Office</vt:lpstr>
      <vt:lpstr>1_Motiv sady Office</vt:lpstr>
      <vt:lpstr>2_Motiv sady Office</vt:lpstr>
      <vt:lpstr>3_Motiv sady Office</vt:lpstr>
      <vt:lpstr>„Průvodce českým zdravotnictvím  pro seniory“</vt:lpstr>
      <vt:lpstr>Prezentace aplikace PowerPoint</vt:lpstr>
      <vt:lpstr>Současná dostupnost lékového záznamu</vt:lpstr>
      <vt:lpstr>Nahlížení do lékového záznamu</vt:lpstr>
      <vt:lpstr>RE-EXPORT</vt:lpstr>
      <vt:lpstr>Prezentace aplikace PowerPoint</vt:lpstr>
      <vt:lpstr>Podíl reexportů na dodávkách na trh (v %)</vt:lpstr>
      <vt:lpstr>ZMĚNY ZoL  VE VZTAHU K DOSTUPNOSTI LÉČIV</vt:lpstr>
      <vt:lpstr>Prezentace aplikace PowerPoint</vt:lpstr>
      <vt:lpstr>Očekávané změny dle návrhu novely ZoL</vt:lpstr>
      <vt:lpstr>§ 33a Emergentní systém</vt:lpstr>
      <vt:lpstr>Emergentní systém</vt:lpstr>
      <vt:lpstr>Prezentace aplikace PowerPoint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Zbyněk Polák</dc:creator>
  <cp:lastModifiedBy>Storová Irena</cp:lastModifiedBy>
  <cp:revision>424</cp:revision>
  <cp:lastPrinted>2018-04-11T09:50:31Z</cp:lastPrinted>
  <dcterms:created xsi:type="dcterms:W3CDTF">2012-11-07T12:54:42Z</dcterms:created>
  <dcterms:modified xsi:type="dcterms:W3CDTF">2019-10-29T07:47:49Z</dcterms:modified>
</cp:coreProperties>
</file>