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8"/>
  </p:notesMasterIdLst>
  <p:handoutMasterIdLst>
    <p:handoutMasterId r:id="rId39"/>
  </p:handoutMasterIdLst>
  <p:sldIdLst>
    <p:sldId id="256" r:id="rId2"/>
    <p:sldId id="634" r:id="rId3"/>
    <p:sldId id="635" r:id="rId4"/>
    <p:sldId id="636" r:id="rId5"/>
    <p:sldId id="637" r:id="rId6"/>
    <p:sldId id="638" r:id="rId7"/>
    <p:sldId id="639" r:id="rId8"/>
    <p:sldId id="640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651" r:id="rId18"/>
    <p:sldId id="652" r:id="rId19"/>
    <p:sldId id="655" r:id="rId20"/>
    <p:sldId id="656" r:id="rId21"/>
    <p:sldId id="660" r:id="rId22"/>
    <p:sldId id="661" r:id="rId23"/>
    <p:sldId id="662" r:id="rId24"/>
    <p:sldId id="663" r:id="rId25"/>
    <p:sldId id="666" r:id="rId26"/>
    <p:sldId id="667" r:id="rId27"/>
    <p:sldId id="675" r:id="rId28"/>
    <p:sldId id="669" r:id="rId29"/>
    <p:sldId id="676" r:id="rId30"/>
    <p:sldId id="677" r:id="rId31"/>
    <p:sldId id="678" r:id="rId32"/>
    <p:sldId id="679" r:id="rId33"/>
    <p:sldId id="680" r:id="rId34"/>
    <p:sldId id="681" r:id="rId35"/>
    <p:sldId id="683" r:id="rId36"/>
    <p:sldId id="616" r:id="rId37"/>
  </p:sldIdLst>
  <p:sldSz cx="9144000" cy="6858000" type="screen4x3"/>
  <p:notesSz cx="6797675" cy="9928225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990033"/>
    <a:srgbClr val="D31145"/>
    <a:srgbClr val="9CCAB5"/>
    <a:srgbClr val="FFFFFF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84" autoAdjust="0"/>
    <p:restoredTop sz="82970" autoAdjust="0"/>
  </p:normalViewPr>
  <p:slideViewPr>
    <p:cSldViewPr>
      <p:cViewPr>
        <p:scale>
          <a:sx n="90" d="100"/>
          <a:sy n="90" d="100"/>
        </p:scale>
        <p:origin x="-20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07150487552662E-2"/>
          <c:y val="2.6844443754615518E-2"/>
          <c:w val="0.90731739683245027"/>
          <c:h val="0.61540649895109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6 x</a:t>
                    </a:r>
                    <a:endParaRPr lang="en-US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7 x</a:t>
                    </a:r>
                    <a:endParaRPr lang="en-US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10 x</a:t>
                    </a:r>
                    <a:endParaRPr lang="en-US" dirty="0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11 x</a:t>
                    </a:r>
                    <a:endParaRPr lang="en-US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34 x</a:t>
                    </a:r>
                    <a:endParaRPr lang="en-US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48 x</a:t>
                    </a:r>
                    <a:endParaRPr lang="en-US" dirty="0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mtClean="0"/>
                      <a:t>57 x</a:t>
                    </a:r>
                    <a:endParaRPr lang="en-US"/>
                  </a:p>
                </c:rich>
              </c:tx>
              <c:spPr>
                <a:noFill/>
                <a:ln w="2536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Diabetes mellitus</c:v>
                </c:pt>
                <c:pt idx="1">
                  <c:v>Chronická respirační onemocnění</c:v>
                </c:pt>
                <c:pt idx="2">
                  <c:v>K-V onemocnění</c:v>
                </c:pt>
                <c:pt idx="3">
                  <c:v>Alkoholismus</c:v>
                </c:pt>
                <c:pt idx="4">
                  <c:v>Solidní tumor</c:v>
                </c:pt>
                <c:pt idx="5">
                  <c:v>HIV</c:v>
                </c:pt>
                <c:pt idx="6">
                  <c:v>Hematoonkologické onemocnění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34</c:v>
                </c:pt>
                <c:pt idx="5">
                  <c:v>48</c:v>
                </c:pt>
                <c:pt idx="6">
                  <c:v>57</c:v>
                </c:pt>
              </c:numCache>
            </c:numRef>
          </c:val>
          <c:shape val="pyramid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2713344"/>
        <c:axId val="92714880"/>
        <c:axId val="0"/>
      </c:bar3DChart>
      <c:catAx>
        <c:axId val="9271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99" b="1"/>
            </a:pPr>
            <a:endParaRPr lang="cs-CZ"/>
          </a:p>
        </c:txPr>
        <c:crossAx val="92714880"/>
        <c:crosses val="autoZero"/>
        <c:auto val="1"/>
        <c:lblAlgn val="ctr"/>
        <c:lblOffset val="100"/>
        <c:noMultiLvlLbl val="0"/>
      </c:catAx>
      <c:valAx>
        <c:axId val="927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713344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9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E36C15-5472-4DA8-B117-570224575B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832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109"/>
            <a:ext cx="5438775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38438A-76B5-4380-9B19-7589B2F750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881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Overall life expectancy for a baby born today is 71 years.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But a person who is currently 60 years of age can expect to live 20 years more, on average.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9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60" indent="-228572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4" indent="-228572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8" indent="-228572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92" indent="-228572" defTabSz="4571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5" indent="-228572" defTabSz="4571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9" indent="-228572" defTabSz="4571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24" indent="-228572" defTabSz="4571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9C7E892-6F9A-490C-BB8D-CE4CA9112EED}" type="slidenum">
              <a:rPr lang="en-US" altLang="en-US">
                <a:latin typeface="Calibri" pitchFamily="34" charset="0"/>
              </a:rPr>
              <a:pPr>
                <a:defRPr/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2C0A3-EAF3-4DAF-B66D-A5E046EF3A7E}" type="slidenum">
              <a:rPr lang="cs-CZ" altLang="cs-CZ" b="0"/>
              <a:pPr/>
              <a:t>35</a:t>
            </a:fld>
            <a:endParaRPr lang="cs-CZ" altLang="cs-CZ" b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89" y="5119241"/>
            <a:ext cx="4940903" cy="485035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4BE8C7F6-3429-42DF-A290-E9FE17454D3B}" type="slidenum">
              <a:rPr lang="en-GB" altLang="en-US" smtClean="0"/>
              <a:pPr algn="r" eaLnBrk="1" hangingPunct="1">
                <a:defRPr/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56229-2163-4537-81DE-E83FE8FDCF1E}" type="slidenum">
              <a:rPr lang="en-GB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</p:spPr>
        <p:txBody>
          <a:bodyPr lIns="93474" tIns="46735" rIns="93474" bIns="46735"/>
          <a:lstStyle/>
          <a:p>
            <a:pPr>
              <a:spcBef>
                <a:spcPct val="0"/>
              </a:spcBef>
            </a:pPr>
            <a:r>
              <a:rPr lang="en-GB" altLang="en-US" smtClean="0"/>
              <a:t>The health ministers and senior officials from the 53 Member States in the WHO European Region – as every year -  gathered in Malta in September 2012  for the Regional Committee for Europe which adopted with full consensus the ambitious and much needed new WHO European long-term policy for health and well-being: Health 2020.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[next slide]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70" tIns="47535" rIns="95070" bIns="4753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11055B-F85D-4D8F-B583-DD324923F1F9}" type="slidenum">
              <a:rPr lang="en-GB" altLang="en-US" b="1"/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/>
              <a:t>Pokud podceníme adekvátní léčení, doléčení, rehabilitaci – tak se nám do systému dlouhodobé péče propadnou i ti, kteří mohli být buď zcela fit, soběstační nebo aspoň žít ve vyhovujícím domácím prostředí či v adaptovaném opravdu „sociálním“ prostředí. Ti všichni budou v důsledku špatného, nedoléčeného a nekompenzovaného stavu zbytečně potřebovat dlouhodobou péči a navíc jejich kvalita života nebude zřejmě příliš dobrá (v důsledku výše uvedeného)</a:t>
            </a:r>
          </a:p>
          <a:p>
            <a:r>
              <a:rPr lang="cs-CZ" altLang="en-US" smtClean="0"/>
              <a:t>Je to tedy model nedobré péče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DD5A2-9FD7-469F-A74C-2EFC1CABED9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/>
              <a:t>To asi není třeba dále komentovat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616478-8B69-4AED-A205-86B9FC3BEDD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/>
              <a:t>Z této ekonomické reality plynou problémy, z nichž některé shrnujeme na tomto snímku.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328175-355B-4929-BC52-BE9877B8F54F}" type="slidenum">
              <a:rPr lang="cs-CZ" altLang="en-US" smtClean="0"/>
              <a:pPr>
                <a:defRPr/>
              </a:pPr>
              <a:t>26</a:t>
            </a:fld>
            <a:endParaRPr lang="cs-CZ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37ED6-828A-4F54-82DB-E7E89FAE7106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charset="0"/>
              </a:rPr>
              <a:t>V polovině 21. století bude každému dvacátému obyvateli 85 nebo více let v ČR.</a:t>
            </a:r>
          </a:p>
          <a:p>
            <a:r>
              <a:rPr lang="cs-CZ" altLang="cs-CZ" smtClean="0">
                <a:latin typeface="Arial" charset="0"/>
              </a:rPr>
              <a:t>Počet 85+ se více než zpětinásobí v ČR.</a:t>
            </a:r>
          </a:p>
          <a:p>
            <a:endParaRPr lang="cs-CZ" alt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745ECF-550E-41FC-90EE-83DA150EA091}" type="slidenum">
              <a:rPr lang="cs-CZ" altLang="cs-CZ" b="0">
                <a:latin typeface="Times New Roman" pitchFamily="18" charset="0"/>
              </a:rPr>
              <a:pPr/>
              <a:t>30</a:t>
            </a:fld>
            <a:endParaRPr lang="cs-CZ" altLang="cs-CZ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GB" altLang="cs-CZ" i="1" smtClean="0">
                <a:latin typeface="Calibri" pitchFamily="34" charset="0"/>
              </a:rPr>
              <a:t>Degree of shading indicates  level of supporting evidence as per our current knowledge</a:t>
            </a:r>
          </a:p>
          <a:p>
            <a:r>
              <a:rPr lang="en-GB" altLang="cs-CZ" i="1" smtClean="0">
                <a:latin typeface="Calibri" pitchFamily="34" charset="0"/>
              </a:rPr>
              <a:t>(strongest evidence dark blue, weakest pale blue - with opportunity for shaping)</a:t>
            </a:r>
          </a:p>
          <a:p>
            <a:r>
              <a:rPr lang="en-GB" altLang="cs-CZ" b="1" smtClean="0">
                <a:latin typeface="Calibri" pitchFamily="34" charset="0"/>
              </a:rPr>
              <a:t>Aim</a:t>
            </a:r>
          </a:p>
          <a:p>
            <a:pPr>
              <a:buFontTx/>
              <a:buChar char="•"/>
            </a:pPr>
            <a:r>
              <a:rPr lang="en-GB" altLang="cs-CZ" smtClean="0">
                <a:latin typeface="Calibri" pitchFamily="34" charset="0"/>
              </a:rPr>
              <a:t>  To increase support for vaccination and boosting in adolescents, adults and the elderly</a:t>
            </a:r>
          </a:p>
          <a:p>
            <a:pPr>
              <a:buFontTx/>
              <a:buChar char="•"/>
            </a:pPr>
            <a:r>
              <a:rPr lang="en-GB" altLang="cs-CZ" smtClean="0">
                <a:latin typeface="Calibri" pitchFamily="34" charset="0"/>
              </a:rPr>
              <a:t>  To create a strong case for continuous vaccination cover across the lifetime via boosting (</a:t>
            </a:r>
            <a:r>
              <a:rPr lang="en-GB" altLang="cs-CZ" i="1" smtClean="0">
                <a:latin typeface="Calibri" pitchFamily="34" charset="0"/>
              </a:rPr>
              <a:t>all chevrons become dark blue</a:t>
            </a:r>
            <a:r>
              <a:rPr lang="en-GB" altLang="cs-CZ" smtClean="0">
                <a:latin typeface="Calibri" pitchFamily="34" charset="0"/>
              </a:rPr>
              <a:t>)</a:t>
            </a:r>
          </a:p>
          <a:p>
            <a:endParaRPr lang="en-GB" altLang="cs-CZ" smtClean="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altLang="cs-CZ" sz="1400" b="1" smtClean="0"/>
              <a:t>Strategy for shaping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cs-CZ" sz="1000" b="1" smtClean="0"/>
              <a:t>  Thorough search of current literature for supporting evidence and possible publication of review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cs-CZ" sz="1000" b="1" smtClean="0"/>
              <a:t>  Engage with KEEs to support and advocate lifetime vaccination through boosting via face to face meeting</a:t>
            </a:r>
          </a:p>
          <a:p>
            <a:endParaRPr lang="cs-CZ" alt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C6483-D183-4778-9B2E-2FF3BFEC9056}" type="slidenum">
              <a:rPr lang="cs-CZ" altLang="cs-CZ" b="0">
                <a:solidFill>
                  <a:srgbClr val="000000"/>
                </a:solidFill>
                <a:latin typeface="Times New Roman" pitchFamily="18" charset="0"/>
              </a:rPr>
              <a:pPr/>
              <a:t>31</a:t>
            </a:fld>
            <a:endParaRPr lang="cs-CZ" altLang="cs-CZ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12700" y="1968500"/>
            <a:ext cx="9156700" cy="488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" name="Picture 9" descr="logo_mz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2625"/>
            <a:ext cx="6737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128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3488" y="2463800"/>
            <a:ext cx="6794500" cy="21891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3488" y="4857750"/>
            <a:ext cx="6794500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20788" y="6245225"/>
            <a:ext cx="1370012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BAFC52-360C-4847-92BA-6F483EFD2A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08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8AF5-10A6-4B64-B131-0584D7ADCD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15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9363" y="0"/>
            <a:ext cx="1698625" cy="6126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33488" y="0"/>
            <a:ext cx="4943475" cy="6126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8D68-5E38-469A-8930-FD317A5DC8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13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76400" y="76200"/>
            <a:ext cx="70866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AF9C-8F55-4295-BA22-6CD33628B6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9157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fographic/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horizontal_strip_simplified_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00" y="334800"/>
            <a:ext cx="7792719" cy="10116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00" y="1600200"/>
            <a:ext cx="7792720" cy="4432300"/>
          </a:xfrm>
        </p:spPr>
        <p:txBody>
          <a:bodyPr/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None/>
              <a:defRPr sz="2800"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228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924A-1C70-4C59-A622-69639A4FCE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03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893E3-E645-4438-917A-2195DA67FA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97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878D-932A-408C-B5F9-3D2D89FCCA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0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E3A4-F902-4BD1-9A87-1344307CCE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4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95E5-6AD8-42E8-9AB7-2248113593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06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F298-411D-499E-B830-FFCA2F208D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17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EA94-4280-4B0E-A706-446BF91B7E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36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2BD9-D4D1-49BB-84E7-D59F04B1A0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26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3175" y="0"/>
            <a:ext cx="8024813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 sz="180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</a:t>
            </a:r>
            <a:r>
              <a:rPr lang="en-US" altLang="cs-CZ" smtClean="0"/>
              <a:t> 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3488" y="1600200"/>
            <a:ext cx="6794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3488" y="6245225"/>
            <a:ext cx="137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465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5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245225"/>
            <a:ext cx="1835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727AF13D-F193-41BC-BD49-A7EB24F3DC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628063" y="558800"/>
            <a:ext cx="522287" cy="522288"/>
          </a:xfrm>
          <a:prstGeom prst="rect">
            <a:avLst/>
          </a:prstGeom>
          <a:solidFill>
            <a:srgbClr val="D311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621713" y="0"/>
            <a:ext cx="522287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066088" y="558800"/>
            <a:ext cx="522287" cy="5222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066088" y="0"/>
            <a:ext cx="522287" cy="522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036" name="Picture 15" descr="pp_podtis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92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2" r:id="rId12"/>
    <p:sldLayoutId id="2147483763" r:id="rId13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00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brapraxe.cz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5" y="2205038"/>
            <a:ext cx="7632204" cy="4320306"/>
          </a:xfrm>
        </p:spPr>
        <p:txBody>
          <a:bodyPr/>
          <a:lstStyle/>
          <a:p>
            <a:pPr algn="ctr" eaLnBrk="1" hangingPunct="1"/>
            <a:r>
              <a:rPr lang="cs-CZ" altLang="cs-CZ" sz="3600" dirty="0" smtClean="0"/>
              <a:t>Stárnutí</a:t>
            </a:r>
            <a:br>
              <a:rPr lang="cs-CZ" altLang="cs-CZ" sz="3600" dirty="0" smtClean="0"/>
            </a:br>
            <a:r>
              <a:rPr lang="cs-CZ" altLang="cs-CZ" sz="3600" dirty="0" smtClean="0"/>
              <a:t>Péče o </a:t>
            </a:r>
            <a:r>
              <a:rPr lang="cs-CZ" altLang="cs-CZ" sz="3600" dirty="0" smtClean="0"/>
              <a:t>zdraví</a:t>
            </a:r>
            <a:br>
              <a:rPr lang="cs-CZ" altLang="cs-CZ" sz="3600" dirty="0" smtClean="0"/>
            </a:br>
            <a:r>
              <a:rPr lang="cs-CZ" altLang="cs-CZ" sz="3600" dirty="0" smtClean="0"/>
              <a:t>Očkování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Kulatý stůl „ Průvodce českým zdravotnickým pro seniory“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dirty="0" smtClean="0"/>
              <a:t>	PSP 29.10.2019</a:t>
            </a:r>
            <a:br>
              <a:rPr lang="cs-CZ" altLang="cs-CZ" dirty="0" smtClean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dirty="0" smtClean="0"/>
              <a:t>Alena Šteflová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náměstkyně ministra zdravotnictví</a:t>
            </a:r>
            <a:br>
              <a:rPr lang="cs-CZ" altLang="cs-CZ" dirty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052513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en-US" sz="2800" b="1" dirty="0" smtClean="0"/>
              <a:t>Globální stárnutí</a:t>
            </a:r>
            <a:endParaRPr lang="en-GB" altLang="en-US" sz="28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692150"/>
            <a:ext cx="7291387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en-US" sz="2800" smtClean="0"/>
              <a:t>	Znamená: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en-US" sz="2400" smtClean="0"/>
              <a:t>Zvýšené sociální a ekonomické požadavky ve všech zemích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en-US" sz="2400" smtClean="0"/>
              <a:t>Nevyhnutelnost přijímat reformy a reorganizovat sociální a zdravotnický systém, přizpůsobený starším občanům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 smtClean="0"/>
              <a:t>Využít smysluplně potenciál starších lidí je úlohou každé společnosti</a:t>
            </a:r>
            <a:endParaRPr lang="sk-SK" alt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sk-SK" altLang="en-US" sz="2400" smtClean="0"/>
              <a:t>Vytvářet podmínky tzv. </a:t>
            </a:r>
            <a:r>
              <a:rPr lang="sk-SK" altLang="en-US" sz="2400" b="1" smtClean="0">
                <a:solidFill>
                  <a:srgbClr val="000099"/>
                </a:solidFill>
              </a:rPr>
              <a:t>Aktivního stárnutí </a:t>
            </a:r>
            <a:r>
              <a:rPr lang="sk-SK" altLang="en-US" sz="2400" smtClean="0"/>
              <a:t> (WHO)  - kvalita života ( co nejméně nemocí, nezávislost/soběstačnost,aktivní přístup k životu)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en-US" sz="2400" smtClean="0"/>
              <a:t>Hovoříme o zdravém, aktivním a důstojném stárnutí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en-US" sz="2400" i="1" smtClean="0">
                <a:solidFill>
                  <a:srgbClr val="CC0000"/>
                </a:solidFill>
              </a:rPr>
              <a:t>Health for All: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en-US" sz="2400" i="1" smtClean="0">
                <a:solidFill>
                  <a:srgbClr val="CC0000"/>
                </a:solidFill>
              </a:rPr>
              <a:t>přidávat roky životu ale zároveň také život létům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i="1" smtClean="0">
              <a:solidFill>
                <a:srgbClr val="CC0000"/>
              </a:solidFill>
            </a:endParaRPr>
          </a:p>
        </p:txBody>
      </p:sp>
      <p:pic>
        <p:nvPicPr>
          <p:cNvPr id="13316" name="Picture 5" descr="Pages from E92150_Page_3_sma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051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46850" cy="1011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atin typeface="Minion Pro"/>
                <a:ea typeface="+mn-ea"/>
                <a:cs typeface="+mn-cs"/>
              </a:rPr>
              <a:t>People are living longer</a:t>
            </a:r>
          </a:p>
        </p:txBody>
      </p:sp>
      <p:pic>
        <p:nvPicPr>
          <p:cNvPr id="14339" name="Image 14" descr="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7"/>
          <a:stretch>
            <a:fillRect/>
          </a:stretch>
        </p:blipFill>
        <p:spPr bwMode="auto">
          <a:xfrm>
            <a:off x="0" y="2149475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2195513" y="1612900"/>
            <a:ext cx="4662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800" b="1"/>
              <a:t>Lidé žijí v průměru o 20 let déle než před 50 lety</a:t>
            </a:r>
            <a:endParaRPr lang="en-GB" altLang="en-US" sz="280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835150" y="4149725"/>
            <a:ext cx="71294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800" b="1">
              <a:latin typeface="Minion Pro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latin typeface="Minion Pro"/>
              </a:rPr>
              <a:t>Jak je těchto 20 let navíc prožito....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800" b="1">
              <a:latin typeface="Minion Pro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C000"/>
                </a:solidFill>
              </a:rPr>
              <a:t>… </a:t>
            </a:r>
            <a:r>
              <a:rPr lang="cs-CZ" altLang="en-US" sz="2800" b="1">
                <a:solidFill>
                  <a:srgbClr val="FFC000"/>
                </a:solidFill>
              </a:rPr>
              <a:t>Hodně záleží na zdraví</a:t>
            </a:r>
            <a:endParaRPr lang="en-US" altLang="en-US" sz="2800" b="1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354077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latin typeface="Arial Narrow" panose="020B0606020202030204" pitchFamily="34" charset="0"/>
              </a:rPr>
              <a:t>O kvalitě prožitého života  vypovídá</a:t>
            </a:r>
            <a:br>
              <a:rPr lang="cs-CZ" sz="2800" dirty="0" smtClean="0">
                <a:latin typeface="Arial Narrow" panose="020B0606020202030204" pitchFamily="34" charset="0"/>
              </a:rPr>
            </a:br>
            <a:r>
              <a:rPr lang="cs-CZ" sz="2800" dirty="0" smtClean="0">
                <a:latin typeface="Arial Narrow" panose="020B0606020202030204" pitchFamily="34" charset="0"/>
              </a:rPr>
              <a:t> </a:t>
            </a:r>
            <a:r>
              <a:rPr lang="cs-CZ" sz="2800" b="1" dirty="0" smtClean="0">
                <a:latin typeface="Arial Narrow" panose="020B0606020202030204" pitchFamily="34" charset="0"/>
              </a:rPr>
              <a:t>ukazatel </a:t>
            </a:r>
            <a:r>
              <a:rPr lang="cs-CZ" sz="2800" b="1" dirty="0">
                <a:latin typeface="Arial Narrow" panose="020B0606020202030204" pitchFamily="34" charset="0"/>
              </a:rPr>
              <a:t>délky </a:t>
            </a:r>
            <a:r>
              <a:rPr lang="cs-CZ" sz="2800" b="1" dirty="0" smtClean="0">
                <a:latin typeface="Arial Narrow" panose="020B0606020202030204" pitchFamily="34" charset="0"/>
              </a:rPr>
              <a:t>života </a:t>
            </a:r>
            <a:r>
              <a:rPr lang="cs-CZ" sz="2800" b="1" dirty="0">
                <a:latin typeface="Arial Narrow" panose="020B0606020202030204" pitchFamily="34" charset="0"/>
              </a:rPr>
              <a:t>prožitého ve </a:t>
            </a:r>
            <a:r>
              <a:rPr lang="cs-CZ" sz="2800" b="1" dirty="0" smtClean="0">
                <a:latin typeface="Arial Narrow" panose="020B0606020202030204" pitchFamily="34" charset="0"/>
              </a:rPr>
              <a:t>zdraví   </a:t>
            </a:r>
            <a:r>
              <a:rPr lang="cs-CZ" sz="2800" b="1" dirty="0" err="1" smtClean="0">
                <a:latin typeface="Arial Narrow" panose="020B0606020202030204" pitchFamily="34" charset="0"/>
              </a:rPr>
              <a:t>Healthy</a:t>
            </a:r>
            <a:r>
              <a:rPr lang="cs-CZ" sz="2800" b="1" dirty="0" smtClean="0">
                <a:latin typeface="Arial Narrow" panose="020B0606020202030204" pitchFamily="34" charset="0"/>
              </a:rPr>
              <a:t> </a:t>
            </a:r>
            <a:r>
              <a:rPr lang="cs-CZ" sz="2800" b="1" dirty="0" err="1" smtClean="0">
                <a:latin typeface="Arial Narrow" panose="020B0606020202030204" pitchFamily="34" charset="0"/>
              </a:rPr>
              <a:t>Life</a:t>
            </a:r>
            <a:r>
              <a:rPr lang="cs-CZ" sz="2800" b="1" dirty="0" smtClean="0">
                <a:latin typeface="Arial Narrow" panose="020B0606020202030204" pitchFamily="34" charset="0"/>
              </a:rPr>
              <a:t> </a:t>
            </a:r>
            <a:r>
              <a:rPr lang="cs-CZ" sz="2800" b="1" dirty="0" err="1" smtClean="0">
                <a:latin typeface="Arial Narrow" panose="020B0606020202030204" pitchFamily="34" charset="0"/>
              </a:rPr>
              <a:t>Years</a:t>
            </a:r>
            <a:endParaRPr lang="cs-CZ" altLang="cs-CZ" sz="2800" b="1" dirty="0" smtClean="0">
              <a:ea typeface="ＭＳ Ｐゴシック" pitchFamily="34" charset="-128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781300"/>
            <a:ext cx="4826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r="9969" b="10492"/>
          <a:stretch>
            <a:fillRect/>
          </a:stretch>
        </p:blipFill>
        <p:spPr bwMode="auto">
          <a:xfrm>
            <a:off x="-223838" y="2565400"/>
            <a:ext cx="947578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5"/>
          <p:cNvSpPr/>
          <p:nvPr/>
        </p:nvSpPr>
        <p:spPr>
          <a:xfrm>
            <a:off x="3181350" y="7404100"/>
            <a:ext cx="390525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ál 5"/>
          <p:cNvSpPr/>
          <p:nvPr/>
        </p:nvSpPr>
        <p:spPr>
          <a:xfrm>
            <a:off x="3181350" y="7966075"/>
            <a:ext cx="390525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ál 5"/>
          <p:cNvSpPr/>
          <p:nvPr/>
        </p:nvSpPr>
        <p:spPr>
          <a:xfrm>
            <a:off x="5238750" y="7961313"/>
            <a:ext cx="390525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ál 5"/>
          <p:cNvSpPr/>
          <p:nvPr/>
        </p:nvSpPr>
        <p:spPr>
          <a:xfrm>
            <a:off x="5238750" y="7413625"/>
            <a:ext cx="390525" cy="257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547813" y="1641475"/>
            <a:ext cx="7485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ea typeface="Times New Roman" pitchFamily="18" charset="0"/>
                <a:cs typeface="Times-Bold"/>
              </a:rPr>
              <a:t>Srovnání vývoje délky života ve zdraví a v nemoci u mužů a žen v ČR a ve Švédsku mezi roky 1962 a 2010 </a:t>
            </a:r>
            <a:r>
              <a:rPr lang="cs-CZ" altLang="en-US" sz="2000" i="1">
                <a:ea typeface="Times New Roman" pitchFamily="18" charset="0"/>
                <a:cs typeface="Times-Bold"/>
              </a:rPr>
              <a:t>(</a:t>
            </a:r>
            <a:r>
              <a:rPr lang="cs-CZ" altLang="en-US" sz="1600" i="1">
                <a:ea typeface="Times New Roman" pitchFamily="18" charset="0"/>
                <a:cs typeface="Times-Bold"/>
              </a:rPr>
              <a:t>Zdroj: HFA WHO)</a:t>
            </a:r>
            <a:endParaRPr lang="en-GB" altLang="en-US" sz="1600" i="1">
              <a:ea typeface="Times New Roman" pitchFamily="18" charset="0"/>
              <a:cs typeface="Times-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>
              <a:ea typeface="Times New Roman" pitchFamily="18" charset="0"/>
              <a:cs typeface="Times-Bold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ea typeface="Times New Roman" pitchFamily="18" charset="0"/>
              <a:cs typeface="Times-Bold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/>
            </a:r>
            <a:br>
              <a:rPr lang="en-GB" altLang="en-US" sz="1800"/>
            </a:br>
            <a:endParaRPr lang="en-GB" altLang="en-US" sz="18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200" i="1">
                <a:cs typeface="Times New Roman" pitchFamily="18" charset="0"/>
              </a:rPr>
              <a:t>Zdroj: HFA WHO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11" name="Ovál 5"/>
          <p:cNvSpPr/>
          <p:nvPr/>
        </p:nvSpPr>
        <p:spPr>
          <a:xfrm>
            <a:off x="3376613" y="4132263"/>
            <a:ext cx="835025" cy="449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ál 5"/>
          <p:cNvSpPr/>
          <p:nvPr/>
        </p:nvSpPr>
        <p:spPr>
          <a:xfrm>
            <a:off x="3376613" y="5229225"/>
            <a:ext cx="835025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ál 5"/>
          <p:cNvSpPr/>
          <p:nvPr/>
        </p:nvSpPr>
        <p:spPr>
          <a:xfrm>
            <a:off x="6443663" y="4132263"/>
            <a:ext cx="792162" cy="449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ál 5"/>
          <p:cNvSpPr/>
          <p:nvPr/>
        </p:nvSpPr>
        <p:spPr>
          <a:xfrm>
            <a:off x="6443663" y="5229225"/>
            <a:ext cx="792162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7052"/>
            <a:ext cx="6911975" cy="11255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Zajímavá zjištění</a:t>
            </a:r>
            <a:endParaRPr lang="en-GB" altLang="en-US" dirty="0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95536" y="1196752"/>
            <a:ext cx="849763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cs-CZ" altLang="cs-CZ" sz="2400" dirty="0">
                <a:latin typeface="Arial Narrow" pitchFamily="34" charset="0"/>
              </a:rPr>
              <a:t>O kvalitě prožitého života více vypovídá </a:t>
            </a:r>
            <a:r>
              <a:rPr lang="cs-CZ" altLang="cs-CZ" sz="2400" b="1" dirty="0">
                <a:latin typeface="Arial Narrow" pitchFamily="34" charset="0"/>
              </a:rPr>
              <a:t>ukazatel délky života prožitého ve zdraví</a:t>
            </a:r>
            <a:r>
              <a:rPr lang="cs-CZ" altLang="cs-CZ" sz="2400" dirty="0">
                <a:latin typeface="Arial Narrow" pitchFamily="34" charset="0"/>
              </a:rPr>
              <a:t>, který vyjadřuje, kolik let prožijí lidé bez nemoci a zdravotních omezení – ten je </a:t>
            </a:r>
            <a:r>
              <a:rPr lang="cs-CZ" altLang="cs-CZ" sz="2400" b="1" dirty="0">
                <a:latin typeface="Arial Narrow" pitchFamily="34" charset="0"/>
              </a:rPr>
              <a:t>pro českou populaci v průměru 62 roků.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cs-CZ" altLang="cs-CZ" sz="2400" b="1" dirty="0">
                <a:latin typeface="Arial Narrow" pitchFamily="34" charset="0"/>
              </a:rPr>
              <a:t>Průměrný počet let prožitých ve zdraví byl v ČR roce 2010 stejný, jako byl v roce 1962.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cs-CZ" altLang="cs-CZ" sz="2400" b="1" dirty="0">
                <a:solidFill>
                  <a:srgbClr val="C00000"/>
                </a:solidFill>
                <a:latin typeface="Arial Narrow" pitchFamily="34" charset="0"/>
              </a:rPr>
              <a:t>Prodlužování délky života tudíž v ČR spočívá ve zvyšování počtu let prožitých v nemoci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cs-CZ" altLang="cs-CZ" sz="2400" dirty="0">
                <a:latin typeface="Arial Narrow" pitchFamily="34" charset="0"/>
              </a:rPr>
              <a:t>Např. </a:t>
            </a:r>
            <a:r>
              <a:rPr lang="cs-CZ" altLang="cs-CZ" sz="2400" b="1" dirty="0">
                <a:latin typeface="Arial Narrow" pitchFamily="34" charset="0"/>
              </a:rPr>
              <a:t>ve Švédsku </a:t>
            </a:r>
            <a:r>
              <a:rPr lang="cs-CZ" altLang="cs-CZ" sz="2400" dirty="0">
                <a:latin typeface="Arial Narrow" pitchFamily="34" charset="0"/>
              </a:rPr>
              <a:t>se za stejnou dobu prodloužila doba prožitá ve zdraví v průměru o 9 let a </a:t>
            </a:r>
            <a:r>
              <a:rPr lang="cs-CZ" altLang="cs-CZ" sz="2400" b="1" dirty="0">
                <a:latin typeface="Arial Narrow" pitchFamily="34" charset="0"/>
              </a:rPr>
              <a:t>lidé zde prožijí ve zdraví 71 let, což je o 9 roků více, než v ČR. 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cs-CZ" altLang="cs-CZ" sz="2400" dirty="0">
                <a:latin typeface="Arial Narrow" pitchFamily="34" charset="0"/>
              </a:rPr>
              <a:t>Ačkoli se průměrný věk mužů v ČR za posledních dvacet let zvýšil o 7,5 a žen o 5,5 roku, je přesto </a:t>
            </a:r>
            <a:r>
              <a:rPr lang="cs-CZ" altLang="cs-CZ" sz="2400" b="1" dirty="0">
                <a:latin typeface="Arial Narrow" pitchFamily="34" charset="0"/>
              </a:rPr>
              <a:t>úmrtnost naší populace výrazně horší než ve vyspělých evropských státech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itle 1"/>
          <p:cNvSpPr>
            <a:spLocks noGrp="1"/>
          </p:cNvSpPr>
          <p:nvPr>
            <p:ph type="title" idx="4294967295"/>
          </p:nvPr>
        </p:nvSpPr>
        <p:spPr>
          <a:xfrm>
            <a:off x="539552" y="188913"/>
            <a:ext cx="8425061" cy="647700"/>
          </a:xfrm>
        </p:spPr>
        <p:txBody>
          <a:bodyPr/>
          <a:lstStyle/>
          <a:p>
            <a:pPr>
              <a:defRPr/>
            </a:pPr>
            <a:r>
              <a:rPr lang="cs-CZ" altLang="en-US" sz="1800" b="1">
                <a:cs typeface="Arial" pitchFamily="34" charset="0"/>
              </a:rPr>
              <a:t>Zdraví 2020 – nová dlouhodobá evropská strategie WHO</a:t>
            </a:r>
            <a:br>
              <a:rPr lang="cs-CZ" altLang="en-US" sz="1800" b="1">
                <a:cs typeface="Arial" pitchFamily="34" charset="0"/>
              </a:rPr>
            </a:br>
            <a:r>
              <a:rPr lang="cs-CZ" altLang="en-US" sz="1800" b="1">
                <a:cs typeface="Arial" pitchFamily="34" charset="0"/>
              </a:rPr>
              <a:t>přijata na </a:t>
            </a:r>
            <a:r>
              <a:rPr lang="en-GB" altLang="en-US" sz="1800" b="1">
                <a:cs typeface="Arial" pitchFamily="34" charset="0"/>
              </a:rPr>
              <a:t>62</a:t>
            </a:r>
            <a:r>
              <a:rPr lang="cs-CZ" altLang="en-US" sz="1800" b="1">
                <a:cs typeface="Arial" pitchFamily="34" charset="0"/>
              </a:rPr>
              <a:t> Regionálním výboru v září 2012</a:t>
            </a:r>
            <a:endParaRPr lang="en-GB" altLang="en-US" sz="1800" b="1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107505" y="1196752"/>
            <a:ext cx="9036496" cy="251958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sz="2000" dirty="0" smtClean="0">
                <a:solidFill>
                  <a:srgbClr val="000000"/>
                </a:solidFill>
              </a:rPr>
              <a:t>Stanovuje 4 prioritní oblasti pro politická opatření:</a:t>
            </a:r>
          </a:p>
          <a:p>
            <a:r>
              <a:rPr lang="cs-CZ" altLang="en-US" sz="2000" dirty="0" smtClean="0">
                <a:solidFill>
                  <a:srgbClr val="FF0000"/>
                </a:solidFill>
              </a:rPr>
              <a:t>Investování do zdraví v průběhu celého životního cyklu a vytváření  možností pro posilování zodpovědnosti občanů ke zdraví</a:t>
            </a:r>
          </a:p>
          <a:p>
            <a:r>
              <a:rPr lang="cs-CZ" altLang="en-US" sz="2000" dirty="0" smtClean="0">
                <a:solidFill>
                  <a:srgbClr val="000000"/>
                </a:solidFill>
              </a:rPr>
              <a:t> Řešení největších zdravotních výzev v evropském regionu – přenosné a nepřenosné nemoci</a:t>
            </a:r>
          </a:p>
          <a:p>
            <a:r>
              <a:rPr lang="cs-CZ" altLang="en-US" sz="2000" dirty="0" smtClean="0">
                <a:solidFill>
                  <a:srgbClr val="000000"/>
                </a:solidFill>
              </a:rPr>
              <a:t>Posilování zdravotnických systémů, v jejichž centru jsou lidé</a:t>
            </a:r>
          </a:p>
          <a:p>
            <a:r>
              <a:rPr lang="cs-CZ" altLang="en-US" sz="2000" dirty="0" smtClean="0">
                <a:solidFill>
                  <a:srgbClr val="FF0000"/>
                </a:solidFill>
              </a:rPr>
              <a:t>Vytváření zdravých komunit a podpůrného prostředí pro zdraví občanů</a:t>
            </a:r>
            <a:br>
              <a:rPr lang="cs-CZ" altLang="en-US" sz="2000" dirty="0" smtClean="0">
                <a:solidFill>
                  <a:srgbClr val="FF0000"/>
                </a:solidFill>
              </a:rPr>
            </a:br>
            <a:endParaRPr lang="en-GB" alt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021138"/>
            <a:ext cx="50403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4000500"/>
            <a:ext cx="42910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2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763000" cy="1512887"/>
          </a:xfrm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cs-CZ" altLang="en-US" sz="3200" dirty="0" smtClean="0"/>
              <a:t>WHO </a:t>
            </a:r>
            <a:r>
              <a:rPr lang="en-US" altLang="en-US" sz="3200" dirty="0" smtClean="0"/>
              <a:t>General </a:t>
            </a:r>
            <a:r>
              <a:rPr lang="en-US" altLang="en-US" sz="3200" dirty="0" err="1" smtClean="0"/>
              <a:t>Programme</a:t>
            </a:r>
            <a:r>
              <a:rPr lang="en-US" altLang="en-US" sz="3200" dirty="0" smtClean="0"/>
              <a:t> of Work </a:t>
            </a:r>
            <a:r>
              <a:rPr lang="cs-CZ" altLang="en-US" sz="3200" dirty="0" smtClean="0"/>
              <a:t/>
            </a:r>
            <a:br>
              <a:rPr lang="cs-CZ" altLang="en-US" sz="3200" dirty="0" smtClean="0"/>
            </a:br>
            <a:r>
              <a:rPr lang="en-GB" altLang="en-US" sz="2000" dirty="0" smtClean="0"/>
              <a:t>A Life Course Approach to the Health of Ageing Populations</a:t>
            </a:r>
            <a:r>
              <a:rPr lang="cs-CZ" altLang="en-US" sz="2000" dirty="0" smtClean="0"/>
              <a:t/>
            </a:r>
            <a:br>
              <a:rPr lang="cs-CZ" altLang="en-US" sz="2000" dirty="0" smtClean="0"/>
            </a:br>
            <a:r>
              <a:rPr lang="cs-CZ" altLang="en-US" sz="2400" dirty="0" smtClean="0"/>
              <a:t>Celoživotní postoj ke zdraví stárnoucí populace</a:t>
            </a:r>
            <a:endParaRPr lang="en-US" altLang="en-US" sz="2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628799"/>
            <a:ext cx="7920880" cy="4968851"/>
          </a:xfr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rgbClr val="FF0000"/>
                </a:solidFill>
              </a:rPr>
              <a:t>Podpora zdraví v rámci životního cyklu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Orientace na primární zdravotní péči, dlouhodobou péči, paliativní péči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/>
              <a:t>Nastavení opatření a modelů pro sledování a kvantifikaci rozdílných zdravotních potřeb starších lidí a jejich přístupu ke zdravotní péči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rgbClr val="FF0000"/>
                </a:solidFill>
              </a:rPr>
              <a:t>Důraz na prostředí přátelské stárnoucí populaci </a:t>
            </a:r>
            <a:r>
              <a:rPr lang="cs-CZ" altLang="en-US" sz="2800" dirty="0" smtClean="0"/>
              <a:t>/ </a:t>
            </a:r>
            <a:r>
              <a:rPr lang="en-US" altLang="en-US" sz="2400" dirty="0" smtClean="0"/>
              <a:t>WHO Global and Regional Networks of Age-friendly Cities and Communities</a:t>
            </a:r>
            <a:r>
              <a:rPr lang="cs-CZ" altLang="en-US" sz="2400" dirty="0" smtClean="0"/>
              <a:t> </a:t>
            </a:r>
            <a:r>
              <a:rPr lang="cs-CZ" altLang="en-US" sz="2400" dirty="0" smtClean="0">
                <a:solidFill>
                  <a:srgbClr val="FF0000"/>
                </a:solidFill>
              </a:rPr>
              <a:t>– přenášení odpovědnosti na komunitu/municipalitu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9128"/>
            <a:ext cx="453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6121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11561" y="11113"/>
            <a:ext cx="8540378" cy="1143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cs-CZ" altLang="en-US" sz="27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Dobrá praxe Zdravých měst</a:t>
            </a:r>
            <a:br>
              <a:rPr lang="cs-CZ" altLang="en-US" sz="27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cs-CZ" altLang="en-US" sz="27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 oblasti zdravého stárnutí a péče o seniory</a:t>
            </a:r>
            <a:r>
              <a:rPr lang="cs-CZ" altLang="en-US" sz="27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4140200" y="1341438"/>
            <a:ext cx="5003800" cy="1463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79388" indent="-5334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358775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 b="1" u="sng">
                <a:latin typeface="Verdana" pitchFamily="34" charset="0"/>
              </a:rPr>
              <a:t>Namátkový výběr aktivit ve městech: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 b="1">
                <a:latin typeface="Verdana" pitchFamily="34" charset="0"/>
              </a:rPr>
              <a:t>Sportovní hry seniorů (Mladá Boleslav)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 b="1">
                <a:latin typeface="Verdana" pitchFamily="34" charset="0"/>
              </a:rPr>
              <a:t>Centrum soc. služeb a pomoci (Chrudim)</a:t>
            </a:r>
            <a:br>
              <a:rPr lang="cs-CZ" altLang="en-US" sz="1500" b="1">
                <a:latin typeface="Verdana" pitchFamily="34" charset="0"/>
              </a:rPr>
            </a:br>
            <a:r>
              <a:rPr lang="cs-CZ" altLang="en-US" sz="1500" b="1">
                <a:latin typeface="Verdana" pitchFamily="34" charset="0"/>
              </a:rPr>
              <a:t>Komunitní aktivity seniorů (Poděbrady)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 b="1">
                <a:latin typeface="Verdana" pitchFamily="34" charset="0"/>
              </a:rPr>
              <a:t>Den seniorů (Vsetín)</a:t>
            </a:r>
          </a:p>
          <a:p>
            <a:pPr lvl="2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500">
              <a:latin typeface="Verdana" pitchFamily="34" charset="0"/>
            </a:endParaRPr>
          </a:p>
        </p:txBody>
      </p:sp>
      <p:pic>
        <p:nvPicPr>
          <p:cNvPr id="22532" name="Picture 4" descr="Dobra_pra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3225800"/>
            <a:ext cx="619283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img_04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127500" cy="309562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916238" cy="2143125"/>
          </a:xfrm>
          <a:prstGeom prst="rect">
            <a:avLst/>
          </a:prstGeom>
          <a:noFill/>
          <a:ln w="952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5355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4763"/>
            <a:ext cx="9402763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-7938" y="5903913"/>
            <a:ext cx="9144001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blurRad="50800" dist="38100" dir="16200000" sx="110000" sy="110000" rotWithShape="0">
              <a:schemeClr val="accent4">
                <a:lumMod val="50000"/>
                <a:lumOff val="50000"/>
                <a:alpha val="4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hlinkClick r:id="rId3"/>
              </a:rPr>
              <a:t>www.DobraPraxe.cz</a:t>
            </a:r>
            <a:r>
              <a:rPr lang="en-US" sz="3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/>
            </a:r>
            <a:br>
              <a:rPr lang="en-US" sz="3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</a:b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[</a:t>
            </a:r>
            <a:r>
              <a:rPr lang="cs-CZ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 </a:t>
            </a:r>
            <a:r>
              <a:rPr lang="cs-CZ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1500</a:t>
            </a:r>
            <a:r>
              <a:rPr lang="cs-CZ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 inspirací z ČR i zahraničí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, </a:t>
            </a:r>
            <a:r>
              <a:rPr lang="cs-CZ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týdně nové </a:t>
            </a: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</a:rPr>
              <a:t>]</a:t>
            </a:r>
            <a:endParaRPr lang="cs-CZ" sz="2400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813" y="2420938"/>
            <a:ext cx="9121775" cy="3240087"/>
          </a:xfrm>
          <a:prstGeom prst="rect">
            <a:avLst/>
          </a:prstGeom>
          <a:noFill/>
          <a:ln w="63500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sx="108000" sy="108000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cs-CZ" sz="3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629699">
            <a:off x="6337300" y="358775"/>
            <a:ext cx="2660650" cy="2159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13500000" sx="106000" sy="106000" algn="br" rotWithShape="0">
              <a:schemeClr val="bg1">
                <a:alpha val="40000"/>
              </a:schemeClr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cs-CZ" sz="3200" b="1" u="sng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</a:endParaRPr>
          </a:p>
          <a:p>
            <a:pPr>
              <a:defRPr/>
            </a:pPr>
            <a:endParaRPr lang="cs-CZ" sz="3200" b="1" u="sng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</a:endParaRPr>
          </a:p>
          <a:p>
            <a:pPr>
              <a:defRPr/>
            </a:pPr>
            <a:endParaRPr lang="cs-CZ" sz="3200" b="1" u="sng" dirty="0">
              <a:solidFill>
                <a:srgbClr val="000000">
                  <a:lumMod val="65000"/>
                  <a:lumOff val="35000"/>
                </a:srgbClr>
              </a:solidFill>
              <a:latin typeface="Verdana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 rot="629957">
            <a:off x="6191250" y="144463"/>
            <a:ext cx="2898775" cy="2554287"/>
          </a:xfrm>
          <a:prstGeom prst="roundRect">
            <a:avLst/>
          </a:prstGeom>
          <a:noFill/>
          <a:ln w="1270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Příklady</a:t>
            </a:r>
            <a:br>
              <a:rPr lang="cs-CZ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</a:br>
            <a:r>
              <a:rPr lang="cs-CZ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na webu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a také </a:t>
            </a:r>
            <a:br>
              <a:rPr lang="cs-CZ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</a:br>
            <a:r>
              <a:rPr lang="en-US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e-</a:t>
            </a:r>
            <a:r>
              <a:rPr lang="cs-CZ" sz="3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mailem</a:t>
            </a:r>
          </a:p>
        </p:txBody>
      </p:sp>
    </p:spTree>
    <p:extLst>
      <p:ext uri="{BB962C8B-B14F-4D97-AF65-F5344CB8AC3E}">
        <p14:creationId xmlns:p14="http://schemas.microsoft.com/office/powerpoint/2010/main" val="999085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itle slid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 smtClean="0">
                <a:solidFill>
                  <a:schemeClr val="bg1"/>
                </a:solidFill>
              </a:rPr>
              <a:t>Strategy and action plan for healthy ageing in Europe </a:t>
            </a:r>
            <a:r>
              <a:rPr lang="cs-CZ" altLang="en-US" sz="4000" dirty="0" smtClean="0">
                <a:solidFill>
                  <a:schemeClr val="bg1"/>
                </a:solidFill>
              </a:rPr>
              <a:t/>
            </a:r>
            <a:br>
              <a:rPr lang="cs-CZ" altLang="en-US" sz="4000" dirty="0" smtClean="0">
                <a:solidFill>
                  <a:schemeClr val="bg1"/>
                </a:solidFill>
              </a:rPr>
            </a:br>
            <a:r>
              <a:rPr lang="en-GB" altLang="en-US" sz="4000" dirty="0" smtClean="0">
                <a:solidFill>
                  <a:schemeClr val="bg1"/>
                </a:solidFill>
              </a:rPr>
              <a:t>2012-20</a:t>
            </a:r>
            <a:r>
              <a:rPr lang="cs-CZ" altLang="en-US" sz="4000" dirty="0" smtClean="0">
                <a:solidFill>
                  <a:schemeClr val="bg1"/>
                </a:solidFill>
              </a:rPr>
              <a:t>20</a:t>
            </a:r>
            <a:r>
              <a:rPr lang="en-GB" altLang="en-US" sz="40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7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116633"/>
            <a:ext cx="8388424" cy="86409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en-US" sz="3200" b="1" dirty="0" smtClean="0"/>
              <a:t/>
            </a:r>
            <a:br>
              <a:rPr lang="cs-CZ" altLang="en-US" sz="3200" b="1" dirty="0" smtClean="0"/>
            </a:br>
            <a:r>
              <a:rPr lang="cs-CZ" altLang="en-US" sz="3200" b="1" dirty="0" smtClean="0"/>
              <a:t>Stárnutí a zdraví v globálním kontextu</a:t>
            </a:r>
            <a:endParaRPr lang="en-GB" altLang="en-US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700213"/>
            <a:ext cx="7291387" cy="439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sz="2000" dirty="0" smtClean="0"/>
              <a:t>Svět stárne rychle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sz="2000" dirty="0" smtClean="0"/>
              <a:t>Počet lidí starších 60 let v poměru k celkovému počtu světového obyvatelstva se zvýší z 11% v roce 2006 na 22% do roku 2050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sz="2000" dirty="0" smtClean="0"/>
              <a:t>V této době bude poprvé v lidských dějinách ve světové populaci více seniorů než dětí (do 14 r.)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sz="2000" dirty="0" smtClean="0"/>
              <a:t>Rozvojové země stárnou mnohem rychleji než rozvinuté země: do padesáti let bude více než 80% seniorů žít v rozvojových zemích, zatímco v roce 2005 to bylo 60%.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en-US" sz="2000" dirty="0" smtClean="0"/>
              <a:t>Fenomén stárnutí je problémem i České republiky.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486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"/>
            <a:ext cx="8299648" cy="1124744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en-US" sz="3200" b="1" dirty="0" smtClean="0"/>
              <a:t>Strategie a akční plán pro zdravé stárnutí v Evropě 2012-2020</a:t>
            </a:r>
            <a:endParaRPr lang="en-GB" altLang="en-US" sz="32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1484313"/>
            <a:ext cx="8155632" cy="537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altLang="en-US" sz="2000" dirty="0" err="1" smtClean="0"/>
              <a:t>Rezoluce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přijatá</a:t>
            </a:r>
            <a:r>
              <a:rPr lang="sk-SK" altLang="en-US" sz="2000" dirty="0" smtClean="0"/>
              <a:t> na 62 RC 2012 a </a:t>
            </a:r>
            <a:r>
              <a:rPr lang="sk-SK" altLang="en-US" sz="2000" dirty="0" err="1" smtClean="0"/>
              <a:t>její</a:t>
            </a:r>
            <a:r>
              <a:rPr lang="sk-SK" altLang="en-US" sz="2000" dirty="0" smtClean="0"/>
              <a:t> priority:</a:t>
            </a:r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smtClean="0"/>
              <a:t>Podpora pohybové </a:t>
            </a:r>
            <a:r>
              <a:rPr lang="sk-SK" altLang="en-US" sz="2000" dirty="0" err="1" smtClean="0"/>
              <a:t>aktivitě</a:t>
            </a:r>
            <a:endParaRPr lang="sk-SK" altLang="en-US" sz="2000" dirty="0" smtClean="0"/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err="1" smtClean="0"/>
              <a:t>Prevence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pádů</a:t>
            </a:r>
            <a:endParaRPr lang="sk-SK" altLang="en-US" sz="2000" dirty="0" smtClean="0"/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err="1" smtClean="0"/>
              <a:t>Vakcinace</a:t>
            </a:r>
            <a:r>
              <a:rPr lang="sk-SK" altLang="en-US" sz="2000" dirty="0" smtClean="0"/>
              <a:t> starší </a:t>
            </a:r>
            <a:r>
              <a:rPr lang="sk-SK" altLang="en-US" sz="2000" dirty="0" err="1" smtClean="0"/>
              <a:t>populace</a:t>
            </a:r>
            <a:r>
              <a:rPr lang="sk-SK" altLang="en-US" sz="2000" dirty="0" smtClean="0"/>
              <a:t> a </a:t>
            </a:r>
            <a:r>
              <a:rPr lang="sk-SK" altLang="en-US" sz="2000" dirty="0" err="1" smtClean="0"/>
              <a:t>prevence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infekčních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onemocnění</a:t>
            </a:r>
            <a:r>
              <a:rPr lang="sk-SK" altLang="en-US" sz="2000" dirty="0" smtClean="0"/>
              <a:t> v ZZ</a:t>
            </a:r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err="1" smtClean="0"/>
              <a:t>Veřejná</a:t>
            </a:r>
            <a:r>
              <a:rPr lang="sk-SK" altLang="en-US" sz="2000" dirty="0" smtClean="0"/>
              <a:t> podpora </a:t>
            </a:r>
            <a:r>
              <a:rPr lang="sk-SK" altLang="en-US" sz="2000" dirty="0" err="1" smtClean="0"/>
              <a:t>neformálních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forem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péče</a:t>
            </a:r>
            <a:r>
              <a:rPr lang="sk-SK" altLang="en-US" sz="2000" dirty="0" smtClean="0"/>
              <a:t> - </a:t>
            </a:r>
            <a:r>
              <a:rPr lang="sk-SK" altLang="en-US" sz="2000" dirty="0" err="1" smtClean="0"/>
              <a:t>důraz</a:t>
            </a:r>
            <a:r>
              <a:rPr lang="sk-SK" altLang="en-US" sz="2000" dirty="0" smtClean="0"/>
              <a:t> na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domácí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péči</a:t>
            </a:r>
            <a:r>
              <a:rPr lang="sk-SK" altLang="en-US" sz="2000" dirty="0" smtClean="0">
                <a:solidFill>
                  <a:srgbClr val="FF0000"/>
                </a:solidFill>
              </a:rPr>
              <a:t> 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sebepéči</a:t>
            </a:r>
            <a:endParaRPr lang="sk-SK" altLang="en-US" sz="2000" dirty="0" smtClean="0">
              <a:solidFill>
                <a:srgbClr val="FF0000"/>
              </a:solidFill>
            </a:endParaRPr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err="1" smtClean="0">
                <a:solidFill>
                  <a:srgbClr val="FF0000"/>
                </a:solidFill>
              </a:rPr>
              <a:t>Budování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kapacit</a:t>
            </a:r>
            <a:r>
              <a:rPr lang="sk-SK" altLang="en-US" sz="2000" dirty="0" smtClean="0">
                <a:solidFill>
                  <a:srgbClr val="FF0000"/>
                </a:solidFill>
              </a:rPr>
              <a:t> v geriatrii 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gerontologii</a:t>
            </a:r>
            <a:r>
              <a:rPr lang="sk-SK" altLang="en-US" sz="2000" dirty="0" smtClean="0">
                <a:solidFill>
                  <a:srgbClr val="FF0000"/>
                </a:solidFill>
              </a:rPr>
              <a:t> – pracovní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síly</a:t>
            </a:r>
            <a:r>
              <a:rPr lang="sk-SK" altLang="en-US" sz="2000" dirty="0" smtClean="0">
                <a:solidFill>
                  <a:srgbClr val="FF0000"/>
                </a:solidFill>
              </a:rPr>
              <a:t> pro zdravotní 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sociální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péči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err="1" smtClean="0"/>
              <a:t>Prevence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sociální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isolace</a:t>
            </a:r>
            <a:r>
              <a:rPr lang="sk-SK" altLang="en-US" sz="2000" dirty="0" smtClean="0"/>
              <a:t> a </a:t>
            </a:r>
            <a:r>
              <a:rPr lang="sk-SK" altLang="en-US" sz="2000" dirty="0" err="1" smtClean="0"/>
              <a:t>sociálního</a:t>
            </a:r>
            <a:r>
              <a:rPr lang="sk-SK" altLang="en-US" sz="2000" dirty="0" smtClean="0"/>
              <a:t> </a:t>
            </a:r>
            <a:r>
              <a:rPr lang="sk-SK" altLang="en-US" sz="2000" dirty="0" err="1" smtClean="0"/>
              <a:t>vyčlenění</a:t>
            </a:r>
            <a:endParaRPr lang="sk-SK" altLang="en-US" sz="2000" dirty="0" smtClean="0"/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err="1" smtClean="0"/>
              <a:t>Prevence</a:t>
            </a:r>
            <a:r>
              <a:rPr lang="sk-SK" altLang="en-US" sz="2000" dirty="0" smtClean="0"/>
              <a:t> špatného </a:t>
            </a:r>
            <a:r>
              <a:rPr lang="sk-SK" altLang="en-US" sz="2000" dirty="0" err="1" smtClean="0"/>
              <a:t>zacházení</a:t>
            </a:r>
            <a:r>
              <a:rPr lang="sk-SK" altLang="en-US" sz="2000" dirty="0" smtClean="0"/>
              <a:t> ( </a:t>
            </a:r>
            <a:r>
              <a:rPr lang="sk-SK" altLang="en-US" sz="2000" dirty="0" err="1" smtClean="0"/>
              <a:t>maltreatment</a:t>
            </a:r>
            <a:r>
              <a:rPr lang="sk-SK" altLang="en-US" sz="2000" dirty="0" smtClean="0"/>
              <a:t>)</a:t>
            </a:r>
          </a:p>
          <a:p>
            <a:pPr marL="885825" lvl="1" indent="-342900" eaLnBrk="1" hangingPunct="1">
              <a:buFont typeface="Arial" panose="020B0604020202020204" pitchFamily="34" charset="0"/>
              <a:buChar char="•"/>
            </a:pPr>
            <a:r>
              <a:rPr lang="sk-SK" altLang="en-US" sz="2000" dirty="0" smtClean="0">
                <a:solidFill>
                  <a:srgbClr val="FF0000"/>
                </a:solidFill>
              </a:rPr>
              <a:t>Kvalita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péče</a:t>
            </a:r>
            <a:r>
              <a:rPr lang="sk-SK" altLang="en-US" sz="2000" dirty="0" smtClean="0">
                <a:solidFill>
                  <a:srgbClr val="FF0000"/>
                </a:solidFill>
              </a:rPr>
              <a:t> poskytovaná starým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občanům</a:t>
            </a:r>
            <a:r>
              <a:rPr lang="sk-SK" altLang="en-US" sz="2000" dirty="0" smtClean="0">
                <a:solidFill>
                  <a:srgbClr val="FF0000"/>
                </a:solidFill>
              </a:rPr>
              <a:t>,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dlouhodobá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péče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se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zvláštním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zaměřením</a:t>
            </a:r>
            <a:r>
              <a:rPr lang="sk-SK" altLang="en-US" sz="2000" dirty="0" smtClean="0">
                <a:solidFill>
                  <a:srgbClr val="FF0000"/>
                </a:solidFill>
              </a:rPr>
              <a:t> na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péči</a:t>
            </a:r>
            <a:r>
              <a:rPr lang="sk-SK" altLang="en-US" sz="2000" dirty="0" smtClean="0">
                <a:solidFill>
                  <a:srgbClr val="FF0000"/>
                </a:solidFill>
              </a:rPr>
              <a:t> v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demenci</a:t>
            </a:r>
            <a:r>
              <a:rPr lang="sk-SK" altLang="en-US" sz="2000" dirty="0" smtClean="0">
                <a:solidFill>
                  <a:srgbClr val="FF0000"/>
                </a:solidFill>
              </a:rPr>
              <a:t> a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paliativní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péči</a:t>
            </a:r>
            <a:r>
              <a:rPr lang="sk-SK" altLang="en-US" sz="2000" dirty="0" smtClean="0">
                <a:solidFill>
                  <a:srgbClr val="FF0000"/>
                </a:solidFill>
              </a:rPr>
              <a:t> u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dlouhodbě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léčených</a:t>
            </a:r>
            <a:r>
              <a:rPr lang="sk-SK" altLang="en-US" sz="2000" dirty="0" smtClean="0">
                <a:solidFill>
                  <a:srgbClr val="FF0000"/>
                </a:solidFill>
              </a:rPr>
              <a:t> </a:t>
            </a:r>
            <a:r>
              <a:rPr lang="sk-SK" altLang="en-US" sz="2000" dirty="0" err="1" smtClean="0">
                <a:solidFill>
                  <a:srgbClr val="FF0000"/>
                </a:solidFill>
              </a:rPr>
              <a:t>pacientů</a:t>
            </a:r>
            <a:endParaRPr lang="sk-SK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824636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 lvl="1" indent="0">
              <a:defRPr/>
            </a:pPr>
            <a:r>
              <a:rPr lang="cs-CZ" sz="3000" b="1" dirty="0" smtClean="0">
                <a:solidFill>
                  <a:srgbClr val="C00000"/>
                </a:solidFill>
              </a:rPr>
              <a:t>Budoucí potřeba dlouhodobé péče pro starší občany by měla vycházet z následujících předpokladů a faktorů</a:t>
            </a:r>
            <a:r>
              <a:rPr lang="cs-CZ" sz="3000" b="1" dirty="0" smtClean="0">
                <a:solidFill>
                  <a:schemeClr val="tx2"/>
                </a:solidFill>
              </a:rPr>
              <a:t>: </a:t>
            </a:r>
            <a:r>
              <a:rPr lang="en-US" sz="3000" b="1" dirty="0">
                <a:solidFill>
                  <a:schemeClr val="tx2"/>
                </a:solidFill>
              </a:rPr>
              <a:t> </a:t>
            </a:r>
            <a:r>
              <a:rPr lang="cs-CZ" sz="3000" dirty="0" smtClean="0">
                <a:solidFill>
                  <a:schemeClr val="tx2"/>
                </a:solidFill>
              </a:rPr>
              <a:t>Již v roce 2020 budou 4% celkové populace (10,5 mil) osoby starší </a:t>
            </a:r>
            <a:r>
              <a:rPr lang="cs-CZ" sz="2400" dirty="0" smtClean="0">
                <a:solidFill>
                  <a:schemeClr val="tx2"/>
                </a:solidFill>
              </a:rPr>
              <a:t>80ti let</a:t>
            </a:r>
            <a:endParaRPr lang="cs-CZ" sz="24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en-US" sz="2600" dirty="0" smtClean="0"/>
              <a:t>Počty </a:t>
            </a:r>
            <a:r>
              <a:rPr lang="cs-CZ" altLang="en-US" sz="2600" dirty="0"/>
              <a:t>dalších doprovodných onemocnění </a:t>
            </a:r>
            <a:r>
              <a:rPr lang="cs-CZ" altLang="en-US" sz="2600" dirty="0" smtClean="0"/>
              <a:t>se </a:t>
            </a:r>
            <a:r>
              <a:rPr lang="cs-CZ" altLang="en-US" sz="2600" dirty="0"/>
              <a:t>budou progresivně zvyšovat s narůstajícím věkem, především ve skupině </a:t>
            </a:r>
            <a:r>
              <a:rPr lang="cs-CZ" altLang="en-US" sz="2600" dirty="0" smtClean="0"/>
              <a:t>žen.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600" dirty="0"/>
              <a:t>Již v roce 2020 budou 4% celkové populace (10,5 mil) osoby starší 80ti </a:t>
            </a:r>
            <a:r>
              <a:rPr lang="cs-CZ" sz="2600" dirty="0" smtClean="0"/>
              <a:t>let</a:t>
            </a:r>
            <a:endParaRPr lang="cs-CZ" alt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en-US" sz="2600" dirty="0" smtClean="0"/>
              <a:t>Geriatrický pacient je ohrožen zejména </a:t>
            </a:r>
            <a:r>
              <a:rPr lang="cs-CZ" altLang="en-US" sz="2600" dirty="0"/>
              <a:t>zhoršením či ztrátou  soběstačnosti, kvalitativními poruchami vědomí a dalšími geriatrickými </a:t>
            </a:r>
            <a:r>
              <a:rPr lang="cs-CZ" altLang="en-US" sz="2600" dirty="0" smtClean="0"/>
              <a:t>komplikacemi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en-US" sz="2600" dirty="0" smtClean="0"/>
              <a:t>Komplikace ovlivňují diagnostický </a:t>
            </a:r>
            <a:r>
              <a:rPr lang="cs-CZ" altLang="en-US" sz="2600" dirty="0"/>
              <a:t>proces, terapii i rehabilitaci </a:t>
            </a:r>
            <a:r>
              <a:rPr lang="cs-CZ" altLang="en-US" sz="2600" dirty="0" smtClean="0"/>
              <a:t>u akutních stavů </a:t>
            </a:r>
            <a:endParaRPr lang="cs-CZ" altLang="en-US" sz="2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2500" y="115888"/>
            <a:ext cx="5697538" cy="9366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endParaRPr lang="cs-CZ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58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99593" y="1124744"/>
            <a:ext cx="7776864" cy="489664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sz="2800" dirty="0">
                <a:solidFill>
                  <a:srgbClr val="C00000"/>
                </a:solidFill>
              </a:rPr>
              <a:t>Budoucí potřeba dlouhodobé péče pro starší občany by měla vycházet z následujících předpokladů a faktorů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cs-CZ" sz="28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3100" dirty="0" smtClean="0">
                <a:solidFill>
                  <a:srgbClr val="C00000"/>
                </a:solidFill>
              </a:rPr>
              <a:t> Žít v původním prostředí i před </a:t>
            </a:r>
            <a:r>
              <a:rPr lang="cs-CZ" sz="3100" dirty="0">
                <a:solidFill>
                  <a:srgbClr val="C00000"/>
                </a:solidFill>
              </a:rPr>
              <a:t>disabilitu </a:t>
            </a:r>
            <a:r>
              <a:rPr lang="cs-CZ" sz="3100" dirty="0">
                <a:solidFill>
                  <a:schemeClr val="tx2"/>
                </a:solidFill>
              </a:rPr>
              <a:t>- „samostatně“ </a:t>
            </a:r>
            <a:r>
              <a:rPr lang="cs-CZ" sz="3100" dirty="0" smtClean="0">
                <a:solidFill>
                  <a:schemeClr val="tx2"/>
                </a:solidFill>
              </a:rPr>
              <a:t>či s dopomocí komunitních zdravotně –sociálních služeb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100" dirty="0" smtClean="0"/>
              <a:t>Optimální </a:t>
            </a:r>
            <a:r>
              <a:rPr lang="cs-CZ" sz="3100" dirty="0"/>
              <a:t>situaci představuje tzv. </a:t>
            </a:r>
            <a:r>
              <a:rPr lang="cs-CZ" sz="3100" dirty="0" err="1">
                <a:solidFill>
                  <a:srgbClr val="C00000"/>
                </a:solidFill>
              </a:rPr>
              <a:t>enabling</a:t>
            </a:r>
            <a:r>
              <a:rPr lang="cs-CZ" sz="3100" dirty="0">
                <a:solidFill>
                  <a:srgbClr val="C00000"/>
                </a:solidFill>
              </a:rPr>
              <a:t> model</a:t>
            </a:r>
            <a:r>
              <a:rPr lang="cs-CZ" sz="3100" dirty="0"/>
              <a:t>, kdy se geriatrický pacient po zvládnutí akutní choroby v nemocnici vrací opět (po rehabilitaci v zdravotnickém zařízení následné péče) do domácího </a:t>
            </a:r>
            <a:r>
              <a:rPr lang="cs-CZ" sz="3100" dirty="0" smtClean="0"/>
              <a:t>prostředí</a:t>
            </a:r>
          </a:p>
          <a:p>
            <a:pPr>
              <a:defRPr/>
            </a:pPr>
            <a:endParaRPr lang="cs-CZ" sz="31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100" dirty="0" err="1" smtClean="0">
                <a:solidFill>
                  <a:srgbClr val="C00000"/>
                </a:solidFill>
              </a:rPr>
              <a:t>Disabling</a:t>
            </a:r>
            <a:r>
              <a:rPr lang="cs-CZ" sz="3100" dirty="0" smtClean="0">
                <a:solidFill>
                  <a:srgbClr val="C00000"/>
                </a:solidFill>
              </a:rPr>
              <a:t> </a:t>
            </a:r>
            <a:r>
              <a:rPr lang="cs-CZ" sz="3100" dirty="0">
                <a:solidFill>
                  <a:srgbClr val="C00000"/>
                </a:solidFill>
              </a:rPr>
              <a:t>model </a:t>
            </a:r>
            <a:r>
              <a:rPr lang="cs-CZ" sz="3100" dirty="0" smtClean="0">
                <a:solidFill>
                  <a:srgbClr val="C00000"/>
                </a:solidFill>
              </a:rPr>
              <a:t> </a:t>
            </a:r>
            <a:r>
              <a:rPr lang="cs-CZ" sz="3100" dirty="0" smtClean="0"/>
              <a:t>- </a:t>
            </a:r>
            <a:r>
              <a:rPr lang="cs-CZ" sz="3100" dirty="0"/>
              <a:t>po vyléčení akutního onemocnění se nemocný ocitá v léčebnách dlouhodobě nemocných (většinou již </a:t>
            </a:r>
            <a:r>
              <a:rPr lang="cs-CZ" sz="3100" dirty="0" smtClean="0"/>
              <a:t>trvale) je </a:t>
            </a:r>
            <a:r>
              <a:rPr lang="cs-CZ" sz="3100" dirty="0"/>
              <a:t>nevýhodný jak pro samotného pacienta, tak i pro systém zdravotní </a:t>
            </a:r>
            <a:r>
              <a:rPr lang="cs-CZ" sz="3100" dirty="0" smtClean="0"/>
              <a:t>péče </a:t>
            </a:r>
            <a:endParaRPr lang="cs-CZ" sz="3100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22500" y="115888"/>
            <a:ext cx="5697538" cy="9366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endParaRPr lang="cs-CZ" sz="32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50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4000" b="1" dirty="0" err="1" smtClean="0">
                <a:solidFill>
                  <a:schemeClr val="tx1"/>
                </a:solidFill>
                <a:ea typeface="ＭＳ Ｐゴシック" pitchFamily="34" charset="-128"/>
              </a:rPr>
              <a:t>Enabling</a:t>
            </a:r>
            <a:r>
              <a:rPr lang="cs-CZ" altLang="en-US" sz="4000" b="1" dirty="0" smtClean="0">
                <a:solidFill>
                  <a:schemeClr val="tx1"/>
                </a:solidFill>
                <a:ea typeface="ＭＳ Ｐゴシック" pitchFamily="34" charset="-128"/>
              </a:rPr>
              <a:t> model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73288"/>
            <a:ext cx="73453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3000"/>
              <a:t>Diskriminační, pasivní (disabling) model 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267745" y="1556792"/>
            <a:ext cx="1575594" cy="106258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1350" dirty="0"/>
              <a:t>Dg a terapie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267745" y="2780929"/>
            <a:ext cx="2061368" cy="64807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35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587625" y="3559175"/>
            <a:ext cx="3222625" cy="1814041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35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67745" y="2852937"/>
            <a:ext cx="202168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en-US" sz="1350" dirty="0"/>
              <a:t>Doléčení a rehabilitace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789238" y="4365625"/>
            <a:ext cx="26749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800"/>
              <a:t>Péče o nesoběstačné –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1800"/>
              <a:t>Dlouhodobá péče</a:t>
            </a:r>
          </a:p>
        </p:txBody>
      </p:sp>
      <p:sp>
        <p:nvSpPr>
          <p:cNvPr id="27656" name="AutoShape 12"/>
          <p:cNvSpPr>
            <a:spLocks noChangeArrowheads="1"/>
          </p:cNvSpPr>
          <p:nvPr/>
        </p:nvSpPr>
        <p:spPr bwMode="auto">
          <a:xfrm rot="5715897">
            <a:off x="4226490" y="1867998"/>
            <a:ext cx="2205086" cy="1135063"/>
          </a:xfrm>
          <a:prstGeom prst="rightArrow">
            <a:avLst>
              <a:gd name="adj1" fmla="val 50000"/>
              <a:gd name="adj2" fmla="val 27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350"/>
          </a:p>
        </p:txBody>
      </p:sp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539552" y="5373216"/>
            <a:ext cx="8604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Pokud podceníme adekvátní léčení, doléčení, rehabilitaci – tak se do systému dlouhodobé péče propadnou i ti, kteří mohli být buď zcela fit, soběstační nebo aspoň žít ve vyhovujícím domácím prostředí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450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smtClean="0"/>
              <a:t>Proč poskytovat maximum péče v domácím prostředí?</a:t>
            </a:r>
            <a:endParaRPr lang="en-GB" altLang="en-US" smtClean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1233488" y="1600200"/>
            <a:ext cx="7226944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400" dirty="0" smtClean="0"/>
              <a:t>Setrvat doma je přáním většiny z nás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400" dirty="0"/>
              <a:t>I</a:t>
            </a:r>
            <a:r>
              <a:rPr lang="cs-CZ" altLang="en-US" sz="2400" dirty="0" smtClean="0"/>
              <a:t> právem – na základě Listiny základních práv a svobod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400" dirty="0" smtClean="0"/>
              <a:t>Jedná se o ekonomicky efektivnější péči, což nemusí platit vždy a  absolutně – ale využívají se i zdroje pečující rodiny, neformálních forem péče, sousedské dopomoci…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400" dirty="0" smtClean="0"/>
              <a:t>Není to „definitivní“ řešení (jako ústavní)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400" dirty="0" smtClean="0"/>
              <a:t>Potřeba množství péče je proměnlivá</a:t>
            </a:r>
          </a:p>
          <a:p>
            <a:endParaRPr lang="cs-CZ" altLang="en-US" sz="2400" dirty="0" smtClean="0"/>
          </a:p>
          <a:p>
            <a:r>
              <a:rPr lang="cs-CZ" altLang="en-US" sz="2400" dirty="0" smtClean="0"/>
              <a:t>ALE: jak je to ve skutečnosti možné?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2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785101" cy="13017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4000" dirty="0" smtClean="0"/>
              <a:t>… </a:t>
            </a:r>
            <a:r>
              <a:rPr lang="cs-CZ" altLang="en-US" sz="3600" dirty="0" smtClean="0"/>
              <a:t>služby </a:t>
            </a:r>
            <a:r>
              <a:rPr lang="cs-CZ" altLang="en-US" sz="3600" dirty="0"/>
              <a:t>v domácím prostředí</a:t>
            </a:r>
            <a:endParaRPr lang="en-GB" alt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1"/>
            <a:ext cx="8136904" cy="4569371"/>
          </a:xfrm>
        </p:spPr>
        <p:txBody>
          <a:bodyPr rtlCol="0"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 </a:t>
            </a:r>
            <a:r>
              <a:rPr lang="cs-CZ" sz="2900" dirty="0" smtClean="0"/>
              <a:t>Nedostatek a nedostupnost terénních služeb </a:t>
            </a:r>
          </a:p>
          <a:p>
            <a:pPr>
              <a:buFont typeface="Arial" charset="0"/>
              <a:buChar char="•"/>
              <a:defRPr/>
            </a:pPr>
            <a:r>
              <a:rPr lang="cs-CZ" sz="2900" dirty="0" smtClean="0"/>
              <a:t> Nejsou zajištěny na dvou třetinách území obcí</a:t>
            </a:r>
          </a:p>
          <a:p>
            <a:pPr>
              <a:buFont typeface="Arial" charset="0"/>
              <a:buChar char="•"/>
              <a:defRPr/>
            </a:pPr>
            <a:r>
              <a:rPr lang="cs-CZ" sz="2900" dirty="0" smtClean="0"/>
              <a:t> Chybí zejména v malých obcích, odlehlých oblastech</a:t>
            </a:r>
          </a:p>
          <a:p>
            <a:pPr>
              <a:buFont typeface="Arial" charset="0"/>
              <a:buChar char="•"/>
              <a:defRPr/>
            </a:pPr>
            <a:r>
              <a:rPr lang="cs-CZ" sz="2900" dirty="0" smtClean="0"/>
              <a:t> Obce nemají povinnost a některé zřejmě ani možnost tyto služby zajistit</a:t>
            </a:r>
          </a:p>
          <a:p>
            <a:pPr>
              <a:buFont typeface="Arial" charset="0"/>
              <a:buChar char="•"/>
              <a:defRPr/>
            </a:pPr>
            <a:r>
              <a:rPr lang="cs-CZ" sz="2900" dirty="0" smtClean="0"/>
              <a:t> Chybí koordinace služeb pro daného pacienta („case management“)</a:t>
            </a:r>
          </a:p>
          <a:p>
            <a:pPr>
              <a:buFont typeface="Arial" charset="0"/>
              <a:buChar char="•"/>
              <a:defRPr/>
            </a:pPr>
            <a:r>
              <a:rPr lang="cs-CZ" sz="2900" dirty="0" smtClean="0"/>
              <a:t> Předčasná volba a nutnost ústavního řešení – proto „čekací listy“ – nikoli jen pro nedostatek ústavních kapacit</a:t>
            </a:r>
          </a:p>
          <a:p>
            <a:pPr>
              <a:buFont typeface="Arial" charset="0"/>
              <a:buChar char="•"/>
              <a:defRPr/>
            </a:pPr>
            <a:r>
              <a:rPr lang="cs-CZ" sz="2900" dirty="0" smtClean="0"/>
              <a:t>Financování </a:t>
            </a:r>
            <a:r>
              <a:rPr lang="cs-CZ" sz="2900" dirty="0"/>
              <a:t>terénních služeb je nastaveno tak, </a:t>
            </a:r>
            <a:r>
              <a:rPr lang="cs-CZ" sz="2900" dirty="0" smtClean="0"/>
              <a:t>že </a:t>
            </a:r>
            <a:r>
              <a:rPr lang="cs-CZ" sz="2900" dirty="0"/>
              <a:t>je prakticky nelze bez ztráty poskytovat, pokud dodržujeme veškeré předpisy a časové normy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sz="2600" dirty="0" smtClean="0">
                <a:solidFill>
                  <a:srgbClr val="C00000"/>
                </a:solidFill>
              </a:rPr>
              <a:t>Potřeba </a:t>
            </a:r>
            <a:r>
              <a:rPr lang="cs-CZ" sz="2600" dirty="0">
                <a:solidFill>
                  <a:srgbClr val="C00000"/>
                </a:solidFill>
              </a:rPr>
              <a:t>péče zdravotní i pečovatelské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>
                <a:solidFill>
                  <a:srgbClr val="C00000"/>
                </a:solidFill>
              </a:rPr>
              <a:t>Naráží na rozdílné financování zdravotní a sociální péče (MZ a MPSV)</a:t>
            </a:r>
          </a:p>
          <a:p>
            <a:pPr>
              <a:buFont typeface="Arial" charset="0"/>
              <a:buChar char="•"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0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458075" cy="647700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Organizace péče v závěru života</a:t>
            </a:r>
            <a:endParaRPr lang="cs-CZ" sz="2800" dirty="0"/>
          </a:p>
        </p:txBody>
      </p:sp>
      <p:sp>
        <p:nvSpPr>
          <p:cNvPr id="41987" name="TextovéPole 241"/>
          <p:cNvSpPr txBox="1">
            <a:spLocks noChangeArrowheads="1"/>
          </p:cNvSpPr>
          <p:nvPr/>
        </p:nvSpPr>
        <p:spPr bwMode="auto">
          <a:xfrm>
            <a:off x="1309688" y="6429375"/>
            <a:ext cx="6696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i="1">
                <a:solidFill>
                  <a:srgbClr val="3C3A62"/>
                </a:solidFill>
              </a:rPr>
              <a:t>Zdroj: ÚZIS, LPZ 2007-2013; NRHOSP N=748 tis.</a:t>
            </a:r>
          </a:p>
        </p:txBody>
      </p:sp>
      <p:sp>
        <p:nvSpPr>
          <p:cNvPr id="41989" name="TextovéPole 7"/>
          <p:cNvSpPr txBox="1">
            <a:spLocks noChangeArrowheads="1"/>
          </p:cNvSpPr>
          <p:nvPr/>
        </p:nvSpPr>
        <p:spPr bwMode="auto">
          <a:xfrm>
            <a:off x="107504" y="1268760"/>
            <a:ext cx="892899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C3A62"/>
                </a:solidFill>
              </a:rPr>
              <a:t>Nejčastějším místem úmrtí v ČR je </a:t>
            </a:r>
            <a:r>
              <a:rPr lang="cs-CZ" altLang="cs-CZ" sz="1800" dirty="0" smtClean="0">
                <a:solidFill>
                  <a:srgbClr val="3C3A62"/>
                </a:solidFill>
              </a:rPr>
              <a:t>zdravotnické zařízení </a:t>
            </a:r>
            <a:r>
              <a:rPr lang="cs-CZ" altLang="cs-CZ" sz="1800" dirty="0">
                <a:solidFill>
                  <a:srgbClr val="3C3A62"/>
                </a:solidFill>
              </a:rPr>
              <a:t>akutní péče</a:t>
            </a:r>
          </a:p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3C3A62"/>
                </a:solidFill>
              </a:rPr>
              <a:t>Zdravotnické zařízení následné péče </a:t>
            </a:r>
            <a:r>
              <a:rPr lang="cs-CZ" altLang="cs-CZ" sz="1800" dirty="0">
                <a:solidFill>
                  <a:srgbClr val="3C3A62"/>
                </a:solidFill>
              </a:rPr>
              <a:t>je místem úmrtí u  9 %  </a:t>
            </a:r>
            <a:endParaRPr lang="cs-CZ" altLang="cs-CZ" sz="1800" dirty="0" smtClean="0">
              <a:solidFill>
                <a:srgbClr val="3C3A62"/>
              </a:solidFill>
            </a:endParaRPr>
          </a:p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3C3A62"/>
                </a:solidFill>
              </a:rPr>
              <a:t>Hospic </a:t>
            </a:r>
            <a:r>
              <a:rPr lang="cs-CZ" altLang="cs-CZ" sz="1800" dirty="0">
                <a:solidFill>
                  <a:srgbClr val="3C3A62"/>
                </a:solidFill>
              </a:rPr>
              <a:t>je místem úmrtí u  2,5 % z celkového počtu zemřelých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400" dirty="0">
              <a:solidFill>
                <a:srgbClr val="3C3A62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896938" y="5138738"/>
            <a:ext cx="88900" cy="8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896938" y="5368925"/>
            <a:ext cx="88900" cy="88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07975" y="5661248"/>
            <a:ext cx="844048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sz="2000" dirty="0" smtClean="0"/>
              <a:t>Existuje velká </a:t>
            </a:r>
            <a:r>
              <a:rPr lang="cs-CZ" sz="2000" dirty="0"/>
              <a:t>variabilita v zastoupení úmrtí   v akutní nemocnici </a:t>
            </a:r>
            <a:r>
              <a:rPr lang="cs-CZ" sz="2000" dirty="0" smtClean="0"/>
              <a:t>i mezi </a:t>
            </a:r>
            <a:r>
              <a:rPr lang="cs-CZ" sz="2000" dirty="0"/>
              <a:t>vyspělými </a:t>
            </a:r>
            <a:r>
              <a:rPr lang="cs-CZ" sz="2000" dirty="0" smtClean="0"/>
              <a:t>zeměmi  </a:t>
            </a:r>
            <a:r>
              <a:rPr lang="cs-CZ" sz="2000" dirty="0"/>
              <a:t>v organizaci péče v závěru života </a:t>
            </a:r>
          </a:p>
        </p:txBody>
      </p:sp>
      <p:graphicFrame>
        <p:nvGraphicFramePr>
          <p:cNvPr id="5" name="Objek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46431"/>
              </p:ext>
            </p:extLst>
          </p:nvPr>
        </p:nvGraphicFramePr>
        <p:xfrm>
          <a:off x="2213373" y="2471738"/>
          <a:ext cx="4248150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4" imgW="6517189" imgH="4523624" progId="Excel.Chart.8">
                  <p:embed/>
                </p:oleObj>
              </mc:Choice>
              <mc:Fallback>
                <p:oleObj r:id="rId4" imgW="6517189" imgH="4523624" progId="Excel.Chart.8">
                  <p:embed/>
                  <p:pic>
                    <p:nvPicPr>
                      <p:cNvPr id="0" name="Zástupný symbol pro obsah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373" y="2471738"/>
                        <a:ext cx="4248150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87624" y="4941168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 smtClean="0"/>
          </a:p>
          <a:p>
            <a:r>
              <a:rPr lang="cs-CZ" sz="1600" dirty="0" smtClean="0">
                <a:solidFill>
                  <a:srgbClr val="C00000"/>
                </a:solidFill>
              </a:rPr>
              <a:t>Úmrtí </a:t>
            </a:r>
            <a:r>
              <a:rPr lang="cs-CZ" sz="1600" dirty="0">
                <a:solidFill>
                  <a:srgbClr val="C00000"/>
                </a:solidFill>
              </a:rPr>
              <a:t>onkologických pacientů v ZZ akutní péče </a:t>
            </a:r>
            <a:r>
              <a:rPr lang="cs-CZ" sz="1600" dirty="0" smtClean="0">
                <a:solidFill>
                  <a:srgbClr val="C00000"/>
                </a:solidFill>
              </a:rPr>
              <a:t>(%)</a:t>
            </a:r>
          </a:p>
          <a:p>
            <a:r>
              <a:rPr lang="cs-CZ" altLang="cs-CZ" sz="1200" dirty="0" err="1"/>
              <a:t>Bekelman</a:t>
            </a:r>
            <a:r>
              <a:rPr lang="cs-CZ" altLang="cs-CZ" sz="1200" dirty="0"/>
              <a:t> et al. </a:t>
            </a:r>
            <a:r>
              <a:rPr lang="en-US" altLang="cs-CZ" sz="1200" dirty="0"/>
              <a:t>JAMA January 19, 2016 Volume </a:t>
            </a:r>
            <a:r>
              <a:rPr lang="en-US" altLang="cs-CZ" sz="1200" dirty="0" smtClean="0"/>
              <a:t>315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7932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en-US" sz="4000" b="1" dirty="0" smtClean="0"/>
              <a:t> Shrnutí problémů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022282" cy="5257204"/>
          </a:xfrm>
        </p:spPr>
        <p:txBody>
          <a:bodyPr/>
          <a:lstStyle/>
          <a:p>
            <a:pPr marL="571500" indent="-571500" eaLnBrk="1" hangingPunct="1"/>
            <a:r>
              <a:rPr lang="cs-CZ" altLang="en-US" sz="2400" b="1" dirty="0" smtClean="0"/>
              <a:t>Systém dostatečně nereflektuje demografický vývoj  - v současnosti v ČR převládá neuspokojivá situace na rozhraní „zdravotní“ a „sociální“ péče</a:t>
            </a:r>
            <a:r>
              <a:rPr lang="cs-CZ" altLang="en-US" sz="2400" b="1" dirty="0" smtClean="0"/>
              <a:t>.</a:t>
            </a:r>
          </a:p>
          <a:p>
            <a:pPr marL="571500" indent="-571500" eaLnBrk="1" hangingPunct="1"/>
            <a:endParaRPr lang="cs-CZ" altLang="en-US" sz="2400" b="1" dirty="0" smtClean="0"/>
          </a:p>
          <a:p>
            <a:pPr marL="571500" indent="-571500" eaLnBrk="1" hangingPunct="1"/>
            <a:r>
              <a:rPr lang="cs-CZ" altLang="en-US" sz="2400" b="1" dirty="0" smtClean="0"/>
              <a:t>Problémy jsou legislativní, organizační a ekonomické.</a:t>
            </a:r>
          </a:p>
          <a:p>
            <a:pPr marL="571500" indent="-571500" eaLnBrk="1" hangingPunct="1"/>
            <a:r>
              <a:rPr lang="cs-CZ" altLang="en-US" sz="2400" b="1" dirty="0" smtClean="0"/>
              <a:t>Celý segment „následné“ péče je </a:t>
            </a:r>
            <a:r>
              <a:rPr lang="cs-CZ" altLang="en-US" sz="2400" b="1" dirty="0" smtClean="0"/>
              <a:t>podfinancovaný</a:t>
            </a:r>
          </a:p>
          <a:p>
            <a:pPr marL="571500" indent="-571500" eaLnBrk="1" hangingPunct="1"/>
            <a:endParaRPr lang="cs-CZ" altLang="en-US" sz="2400" b="1" dirty="0" smtClean="0"/>
          </a:p>
          <a:p>
            <a:pPr marL="571500" indent="-571500" eaLnBrk="1" hangingPunct="1"/>
            <a:r>
              <a:rPr lang="cs-CZ" altLang="cs-CZ" sz="2400" b="1" dirty="0" smtClean="0"/>
              <a:t>Cestou </a:t>
            </a:r>
            <a:r>
              <a:rPr lang="cs-CZ" altLang="cs-CZ" sz="2400" b="1" dirty="0" smtClean="0"/>
              <a:t>k tomu je mimo jiné také posílení role samospráv v podpoře zdraví a efektivní koordinaci sociálních a zdravotních služeb.</a:t>
            </a:r>
            <a:endParaRPr lang="cs-CZ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634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1127F3-AFF1-8C4A-AA6E-EAD73837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C00000"/>
          </a:solidFill>
        </p:spPr>
        <p:txBody>
          <a:bodyPr/>
          <a:lstStyle/>
          <a:p>
            <a:pPr>
              <a:defRPr/>
            </a:pPr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</a:t>
            </a:r>
            <a:r>
              <a:rPr lang="cs-C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očkování v dospělosti </a:t>
            </a:r>
            <a:endParaRPr lang="cs-CZ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776864" cy="367240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Prevence onemocnění (infekční</a:t>
            </a:r>
            <a:r>
              <a:rPr lang="en-US" altLang="cs-CZ" sz="2400" dirty="0" smtClean="0"/>
              <a:t>&amp;</a:t>
            </a:r>
            <a:r>
              <a:rPr lang="cs-CZ" altLang="cs-CZ" sz="2400" dirty="0" smtClean="0"/>
              <a:t>neinfekční)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Prevence komplikací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Prevence zhoršení základního onemocnění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Prevence hospitalizací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Prevence úmrtí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Nástroj eliminace, eradikace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Ochrana očkovaných i neočkovaných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altLang="cs-CZ" sz="2400" dirty="0" smtClean="0"/>
              <a:t>Ekonomická efektivita</a:t>
            </a:r>
          </a:p>
        </p:txBody>
      </p:sp>
    </p:spTree>
    <p:extLst>
      <p:ext uri="{BB962C8B-B14F-4D97-AF65-F5344CB8AC3E}">
        <p14:creationId xmlns:p14="http://schemas.microsoft.com/office/powerpoint/2010/main" val="26412412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cent 60+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2519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23528" y="404813"/>
            <a:ext cx="84251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Proportion of Population Over Age 60, 2012</a:t>
            </a:r>
          </a:p>
        </p:txBody>
      </p:sp>
    </p:spTree>
    <p:extLst>
      <p:ext uri="{BB962C8B-B14F-4D97-AF65-F5344CB8AC3E}">
        <p14:creationId xmlns:p14="http://schemas.microsoft.com/office/powerpoint/2010/main" val="38730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4968875" cy="4967287"/>
          </a:xfrm>
        </p:spPr>
        <p:txBody>
          <a:bodyPr/>
          <a:lstStyle/>
          <a:p>
            <a:r>
              <a:rPr lang="cs-CZ" altLang="cs-CZ" b="1" dirty="0" smtClean="0"/>
              <a:t>Dospělá populace je vystavena	</a:t>
            </a:r>
          </a:p>
          <a:p>
            <a:pPr lvl="1"/>
            <a:r>
              <a:rPr lang="cs-CZ" altLang="cs-CZ" b="1" dirty="0" smtClean="0"/>
              <a:t>vakcínami ovlivnitelným nemocem</a:t>
            </a:r>
          </a:p>
          <a:p>
            <a:pPr lvl="1"/>
            <a:r>
              <a:rPr lang="cs-CZ" altLang="cs-CZ" b="1" dirty="0" smtClean="0"/>
              <a:t>chronickým onemocněním a komorbiditám</a:t>
            </a:r>
          </a:p>
          <a:p>
            <a:r>
              <a:rPr lang="cs-CZ" altLang="cs-CZ" sz="2000" b="1" dirty="0" smtClean="0"/>
              <a:t>Stárnutí populace</a:t>
            </a:r>
            <a:endParaRPr lang="en-US" altLang="cs-CZ" sz="2000" b="1" dirty="0" smtClean="0"/>
          </a:p>
          <a:p>
            <a:r>
              <a:rPr lang="cs-CZ" altLang="cs-CZ" sz="2000" b="1" dirty="0" smtClean="0"/>
              <a:t>Nové vakcíny pro dospělé</a:t>
            </a:r>
          </a:p>
          <a:p>
            <a:pPr lvl="1"/>
            <a:r>
              <a:rPr lang="cs-CZ" altLang="cs-CZ" sz="1600" b="1" dirty="0" smtClean="0"/>
              <a:t>VZV, HSV, CMV, Alzheimerova ch., Parkinsonova ch., Ca prsu, Ca prostaty, melanom, Ca plic</a:t>
            </a:r>
            <a:endParaRPr lang="en-US" altLang="cs-CZ" sz="1600" b="1" dirty="0" smtClean="0"/>
          </a:p>
          <a:p>
            <a:r>
              <a:rPr lang="cs-CZ" altLang="cs-CZ" sz="2000" b="1" dirty="0" smtClean="0"/>
              <a:t>Vyvanutí ochrany z dětství a stárnutí imunitního systému</a:t>
            </a:r>
            <a:endParaRPr lang="en-US" altLang="cs-CZ" sz="2000" b="1" dirty="0" smtClean="0"/>
          </a:p>
          <a:p>
            <a:r>
              <a:rPr lang="cs-CZ" altLang="cs-CZ" sz="2000" b="1" dirty="0" err="1" smtClean="0"/>
              <a:t>Proočkovanost</a:t>
            </a:r>
            <a:r>
              <a:rPr lang="cs-CZ" altLang="cs-CZ" sz="2000" b="1" dirty="0" smtClean="0"/>
              <a:t> dospělých je nízká</a:t>
            </a:r>
          </a:p>
          <a:p>
            <a:r>
              <a:rPr lang="cs-CZ" altLang="cs-CZ" sz="2000" b="1" dirty="0" smtClean="0"/>
              <a:t>Podvědomí je malé</a:t>
            </a:r>
          </a:p>
          <a:p>
            <a:endParaRPr lang="en-US" altLang="cs-CZ" sz="2000" b="1" dirty="0" smtClean="0"/>
          </a:p>
          <a:p>
            <a:pPr lvl="1"/>
            <a:endParaRPr lang="en-US" altLang="cs-CZ" sz="1800" b="1" dirty="0" smtClean="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A1DFF487-2E24-D940-8104-3A70712A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Proč očkování dospělých?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ovéPole 6"/>
          <p:cNvSpPr txBox="1">
            <a:spLocks noChangeArrowheads="1"/>
          </p:cNvSpPr>
          <p:nvPr/>
        </p:nvSpPr>
        <p:spPr bwMode="auto">
          <a:xfrm>
            <a:off x="179388" y="6021388"/>
            <a:ext cx="8785225" cy="712787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216000" bIns="21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800" dirty="0">
                <a:solidFill>
                  <a:srgbClr val="000000"/>
                </a:solidFill>
              </a:rPr>
              <a:t>V USA umírá 350x více dospělých na vakcínami ovlivnitelné nemoci než dětí !</a:t>
            </a:r>
          </a:p>
        </p:txBody>
      </p:sp>
      <p:pic>
        <p:nvPicPr>
          <p:cNvPr id="16388" name="Obráze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28946" r="38904" b="42976"/>
          <a:stretch>
            <a:fillRect/>
          </a:stretch>
        </p:blipFill>
        <p:spPr bwMode="auto">
          <a:xfrm>
            <a:off x="5435600" y="1484313"/>
            <a:ext cx="3600450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Obrázek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t="36443" r="13182" b="18930"/>
          <a:stretch>
            <a:fillRect/>
          </a:stretch>
        </p:blipFill>
        <p:spPr bwMode="auto">
          <a:xfrm>
            <a:off x="5435600" y="3933825"/>
            <a:ext cx="3600450" cy="1943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104CF94-96A6-2C4D-87C6-17FCB4EA355E}"/>
              </a:ext>
            </a:extLst>
          </p:cNvPr>
          <p:cNvSpPr txBox="1"/>
          <p:nvPr/>
        </p:nvSpPr>
        <p:spPr>
          <a:xfrm>
            <a:off x="5187950" y="3789363"/>
            <a:ext cx="3956050" cy="168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500" i="1" dirty="0">
                <a:latin typeface="+mn-lt"/>
              </a:rPr>
              <a:t>ČSÚ: Projekce obyvatelstva České republiky, </a:t>
            </a:r>
            <a:r>
              <a:rPr lang="cs-CZ" sz="500" i="1" dirty="0" err="1">
                <a:latin typeface="+mn-lt"/>
              </a:rPr>
              <a:t>available</a:t>
            </a:r>
            <a:r>
              <a:rPr lang="cs-CZ" sz="500" i="1" dirty="0">
                <a:latin typeface="+mn-lt"/>
              </a:rPr>
              <a:t> </a:t>
            </a:r>
            <a:r>
              <a:rPr lang="cs-CZ" sz="500" i="1" dirty="0" err="1">
                <a:latin typeface="+mn-lt"/>
              </a:rPr>
              <a:t>at</a:t>
            </a:r>
            <a:r>
              <a:rPr lang="cs-CZ" sz="500" i="1" dirty="0">
                <a:latin typeface="+mn-lt"/>
              </a:rPr>
              <a:t>: http://www.</a:t>
            </a:r>
            <a:r>
              <a:rPr lang="cs-CZ" sz="500" i="1" dirty="0" err="1">
                <a:latin typeface="+mn-lt"/>
              </a:rPr>
              <a:t>czso.cz</a:t>
            </a:r>
            <a:r>
              <a:rPr lang="cs-CZ" sz="500" i="1" dirty="0">
                <a:latin typeface="+mn-lt"/>
              </a:rPr>
              <a:t>/</a:t>
            </a:r>
            <a:r>
              <a:rPr lang="cs-CZ" sz="500" i="1" dirty="0" err="1">
                <a:latin typeface="+mn-lt"/>
              </a:rPr>
              <a:t>csu</a:t>
            </a:r>
            <a:r>
              <a:rPr lang="cs-CZ" sz="500" i="1" dirty="0">
                <a:latin typeface="+mn-lt"/>
              </a:rPr>
              <a:t>/2004edicniplan.nsf/t/B0001D6145/$</a:t>
            </a:r>
            <a:r>
              <a:rPr lang="cs-CZ" sz="500" i="1" dirty="0" err="1">
                <a:latin typeface="+mn-lt"/>
              </a:rPr>
              <a:t>File</a:t>
            </a:r>
            <a:r>
              <a:rPr lang="cs-CZ" sz="500" i="1" dirty="0">
                <a:latin typeface="+mn-lt"/>
              </a:rPr>
              <a:t>/4025rra.pdf</a:t>
            </a:r>
          </a:p>
        </p:txBody>
      </p:sp>
    </p:spTree>
    <p:extLst>
      <p:ext uri="{BB962C8B-B14F-4D97-AF65-F5344CB8AC3E}">
        <p14:creationId xmlns:p14="http://schemas.microsoft.com/office/powerpoint/2010/main" val="25550132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41400"/>
            <a:ext cx="8509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E606DCE6-FAEA-D449-94C0-92F1BA41D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Vakcinace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dospělosti</a:t>
            </a:r>
            <a:r>
              <a:rPr lang="cs-CZ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539750" y="2565400"/>
            <a:ext cx="82804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nsolas" pitchFamily="49" charset="0"/>
              <a:buAutoNum type="arabicPeriod"/>
            </a:pPr>
            <a:r>
              <a:rPr lang="cs-CZ" altLang="cs-CZ" sz="3200" dirty="0"/>
              <a:t>Přeočkování po </a:t>
            </a:r>
            <a:r>
              <a:rPr lang="cs-CZ" altLang="cs-CZ" sz="3200" dirty="0" err="1"/>
              <a:t>primovakcinaci</a:t>
            </a:r>
            <a:r>
              <a:rPr lang="cs-CZ" altLang="cs-CZ" sz="3200" dirty="0"/>
              <a:t>            v dětském věku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nsolas" pitchFamily="49" charset="0"/>
              <a:buAutoNum type="arabicPeriod"/>
            </a:pPr>
            <a:r>
              <a:rPr lang="cs-CZ" altLang="cs-CZ" sz="3200" dirty="0" err="1"/>
              <a:t>Primovakcinace</a:t>
            </a:r>
            <a:r>
              <a:rPr lang="cs-CZ" altLang="cs-CZ" sz="3200" dirty="0"/>
              <a:t> v dospělosti a              u seniorů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nsolas" pitchFamily="49" charset="0"/>
              <a:buAutoNum type="arabicPeriod"/>
            </a:pPr>
            <a:r>
              <a:rPr lang="cs-CZ" altLang="cs-CZ" sz="3200" dirty="0"/>
              <a:t>Přeočkování v dospělosti a u seniorů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Consolas" pitchFamily="49" charset="0"/>
              <a:buAutoNum type="arabicPeriod"/>
            </a:pPr>
            <a:r>
              <a:rPr lang="cs-CZ" altLang="cs-CZ" sz="3200" dirty="0"/>
              <a:t>Očkování cestovatelů</a:t>
            </a:r>
          </a:p>
        </p:txBody>
      </p:sp>
    </p:spTree>
    <p:extLst>
      <p:ext uri="{BB962C8B-B14F-4D97-AF65-F5344CB8AC3E}">
        <p14:creationId xmlns:p14="http://schemas.microsoft.com/office/powerpoint/2010/main" val="10964787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200009" y="6465888"/>
            <a:ext cx="25574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 i="1" dirty="0"/>
              <a:t>IP = imunizační program</a:t>
            </a:r>
            <a:endParaRPr lang="en-US" altLang="cs-CZ" sz="1600" i="1" dirty="0"/>
          </a:p>
        </p:txBody>
      </p:sp>
      <p:pic>
        <p:nvPicPr>
          <p:cNvPr id="6" name="Diagram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74700"/>
            <a:ext cx="8102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ovéPole 3"/>
          <p:cNvSpPr txBox="1">
            <a:spLocks noChangeArrowheads="1"/>
          </p:cNvSpPr>
          <p:nvPr/>
        </p:nvSpPr>
        <p:spPr bwMode="auto">
          <a:xfrm>
            <a:off x="4179862" y="6211888"/>
            <a:ext cx="4772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 dirty="0" err="1"/>
              <a:t>Chlibek</a:t>
            </a:r>
            <a:r>
              <a:rPr lang="cs-CZ" altLang="cs-CZ" sz="1600" dirty="0"/>
              <a:t> R. et al. </a:t>
            </a:r>
            <a:r>
              <a:rPr lang="cs-CZ" altLang="cs-CZ" sz="1600" dirty="0" err="1"/>
              <a:t>Vaccine</a:t>
            </a:r>
            <a:r>
              <a:rPr lang="cs-CZ" altLang="cs-CZ" sz="1600" dirty="0"/>
              <a:t> 2012;30(9):1529-40</a:t>
            </a:r>
          </a:p>
          <a:p>
            <a:r>
              <a:rPr lang="cs-CZ" altLang="cs-CZ" sz="1600" dirty="0" err="1"/>
              <a:t>Chlibek</a:t>
            </a:r>
            <a:r>
              <a:rPr lang="cs-CZ" altLang="cs-CZ" sz="1600" dirty="0"/>
              <a:t> R. et al. </a:t>
            </a:r>
            <a:r>
              <a:rPr lang="cs-CZ" altLang="cs-CZ" sz="1600" dirty="0" err="1"/>
              <a:t>Vakcinologie</a:t>
            </a:r>
            <a:r>
              <a:rPr lang="cs-CZ" altLang="cs-CZ" sz="1600" dirty="0"/>
              <a:t> 2011</a:t>
            </a:r>
            <a:r>
              <a:rPr lang="en-US" altLang="cs-CZ" sz="1600" dirty="0"/>
              <a:t>;</a:t>
            </a:r>
            <a:r>
              <a:rPr lang="cs-CZ" altLang="cs-CZ" sz="1600" dirty="0"/>
              <a:t>5(3):101-115</a:t>
            </a:r>
          </a:p>
        </p:txBody>
      </p:sp>
    </p:spTree>
    <p:extLst>
      <p:ext uri="{BB962C8B-B14F-4D97-AF65-F5344CB8AC3E}">
        <p14:creationId xmlns:p14="http://schemas.microsoft.com/office/powerpoint/2010/main" val="34097345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A48976-313C-B548-9D56-5FECF3E5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1507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10693" r="12863" b="5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295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2"/>
          <p:cNvGraphicFramePr>
            <a:graphicFrameLocks/>
          </p:cNvGraphicFramePr>
          <p:nvPr/>
        </p:nvGraphicFramePr>
        <p:xfrm>
          <a:off x="250825" y="1700213"/>
          <a:ext cx="8424863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48BC093F-B1C4-164E-9956-4744D6CA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322" y="5877272"/>
            <a:ext cx="896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2400" i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charset="0"/>
                <a:cs typeface="Arial" charset="0"/>
              </a:rPr>
              <a:t>Kyaw</a:t>
            </a:r>
            <a:r>
              <a:rPr lang="de-DE" sz="2400" i="1" dirty="0">
                <a:solidFill>
                  <a:prstClr val="black"/>
                </a:solidFill>
                <a:latin typeface="Arial" panose="020B0604020202020204" pitchFamily="34" charset="0"/>
                <a:ea typeface="Microsoft YaHei" charset="0"/>
                <a:cs typeface="Arial" charset="0"/>
              </a:rPr>
              <a:t> MH et al. JID 2005; 192: 377-86</a:t>
            </a:r>
            <a:endParaRPr lang="en-GB" sz="2400" i="1" dirty="0">
              <a:solidFill>
                <a:prstClr val="black"/>
              </a:solidFill>
              <a:latin typeface="Arial" panose="020B0604020202020204" pitchFamily="34" charset="0"/>
              <a:ea typeface="Microsoft YaHei" charset="0"/>
              <a:cs typeface="Arial" charset="0"/>
            </a:endParaRP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xmlns="" id="{C2C59BA8-48D6-EA47-96D8-24BBDA5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158415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cs-CZ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/>
                <a:cs typeface="ヒラギノ角ゴ Pro W3"/>
              </a:rPr>
              <a:t>Riziko vzniku pneumokokových onemocnění je několikanásobně vyšší u chronicky nemocných dospělých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02774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72BB25F6-92EE-3149-A552-0A0246508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40"/>
            <a:ext cx="8172450" cy="1196975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tx1"/>
                </a:solidFill>
              </a:rPr>
              <a:t>			</a:t>
            </a:r>
            <a:r>
              <a:rPr lang="cs-CZ" sz="4000" b="1" dirty="0" smtClean="0"/>
              <a:t>Závěr </a:t>
            </a:r>
            <a:endParaRPr lang="en-GB" sz="4000" b="1" dirty="0"/>
          </a:p>
        </p:txBody>
      </p:sp>
      <p:sp>
        <p:nvSpPr>
          <p:cNvPr id="24578" name="Rectangle 7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80400" cy="460851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/>
              <a:t>Stoupá význam očkování dospělých</a:t>
            </a:r>
            <a:endParaRPr lang="en-US" altLang="cs-CZ" sz="2800" b="1" smtClean="0"/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/>
              <a:t>Přetrvává nízká proočkovanost dospělých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/>
              <a:t>Uplatňování očkovacího kalendáře pro dospělé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/>
              <a:t>Tvorba národních doporučení – účast lékařů pro dospělé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/>
              <a:t>Dostupnost vakcín dospělým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smtClean="0"/>
              <a:t>Zvýšit zájem PL a pacientů – součást prevence a každodenní praxe</a:t>
            </a:r>
            <a:endParaRPr lang="cs-CZ" altLang="cs-CZ" sz="2400" b="1" smtClean="0"/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en-US" altLang="cs-CZ" sz="2800" b="1" smtClean="0"/>
          </a:p>
        </p:txBody>
      </p:sp>
      <p:sp>
        <p:nvSpPr>
          <p:cNvPr id="20484" name="Text Box 8">
            <a:extLst>
              <a:ext uri="{FF2B5EF4-FFF2-40B4-BE49-F238E27FC236}">
                <a16:creationId xmlns:a16="http://schemas.microsoft.com/office/drawing/2014/main" xmlns="" id="{15285B31-E2A3-9E40-B28A-3B4CDF66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32463"/>
            <a:ext cx="8353425" cy="831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Očkování každého člověka (dítěte) je velmi důležité pro prevenci nemocí a celkově k ochraně života!</a:t>
            </a:r>
          </a:p>
        </p:txBody>
      </p:sp>
      <p:pic>
        <p:nvPicPr>
          <p:cNvPr id="24580" name="Picture 2" descr="eiw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"/>
            <a:ext cx="2051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074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204864"/>
            <a:ext cx="6794500" cy="3052936"/>
          </a:xfrm>
        </p:spPr>
        <p:txBody>
          <a:bodyPr/>
          <a:lstStyle/>
          <a:p>
            <a:pPr algn="ctr" eaLnBrk="1" hangingPunct="1"/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>Děkuji za pozornost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/>
              <a:t/>
            </a:r>
            <a:br>
              <a:rPr lang="cs-CZ" altLang="cs-CZ" sz="3200" dirty="0"/>
            </a:br>
            <a:endParaRPr lang="en-US" alt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41842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cent 60+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484313"/>
            <a:ext cx="92519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67544" y="404813"/>
            <a:ext cx="82811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Proportion of Population Over Age 60, 2050</a:t>
            </a:r>
          </a:p>
        </p:txBody>
      </p:sp>
    </p:spTree>
    <p:extLst>
      <p:ext uri="{BB962C8B-B14F-4D97-AF65-F5344CB8AC3E}">
        <p14:creationId xmlns:p14="http://schemas.microsoft.com/office/powerpoint/2010/main" val="15496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pulationPyramid czech 200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2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zech 20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4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1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razil199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4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1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razil 20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4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02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9993" y="1976463"/>
            <a:ext cx="5436096" cy="2473026"/>
          </a:xfrm>
        </p:spPr>
        <p:txBody>
          <a:bodyPr/>
          <a:lstStyle/>
          <a:p>
            <a:pPr algn="ctr" eaLnBrk="1" hangingPunct="1">
              <a:defRPr/>
            </a:pPr>
            <a:r>
              <a:rPr lang="sk-SK" altLang="en-US" sz="4000" b="1" dirty="0" err="1" smtClean="0"/>
              <a:t>Stárnutí</a:t>
            </a:r>
            <a:r>
              <a:rPr lang="sk-SK" altLang="en-US" sz="4000" b="1" dirty="0" smtClean="0"/>
              <a:t> -</a:t>
            </a:r>
            <a:br>
              <a:rPr lang="sk-SK" altLang="en-US" sz="4000" b="1" dirty="0" smtClean="0"/>
            </a:br>
            <a:r>
              <a:rPr lang="sk-SK" altLang="en-US" sz="4000" b="1" dirty="0" err="1" smtClean="0"/>
              <a:t>úspěch</a:t>
            </a:r>
            <a:r>
              <a:rPr lang="sk-SK" altLang="en-US" sz="4000" b="1" dirty="0" smtClean="0"/>
              <a:t> nebo </a:t>
            </a:r>
            <a:r>
              <a:rPr lang="sk-SK" altLang="en-US" sz="4000" b="1" dirty="0" err="1" smtClean="0"/>
              <a:t>břemeno</a:t>
            </a:r>
            <a:r>
              <a:rPr lang="sk-SK" altLang="en-US" sz="4000" b="1" dirty="0" smtClean="0"/>
              <a:t>?</a:t>
            </a:r>
            <a:endParaRPr lang="en-US" altLang="en-US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437063"/>
            <a:ext cx="7561262" cy="2160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k-SK" altLang="en-US" sz="1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sk-SK" altLang="en-US" sz="2800" smtClean="0">
                <a:solidFill>
                  <a:schemeClr val="tx2"/>
                </a:solidFill>
              </a:rPr>
              <a:t>  Stárnutí světové populace je úspěchem politik veřejného zdravotnictví, sociálního a ekonomického rozvoje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sk-SK" altLang="en-US" sz="2800" smtClean="0">
              <a:solidFill>
                <a:schemeClr val="tx2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r>
              <a:rPr lang="sk-SK" altLang="en-US" sz="2800" smtClean="0">
                <a:solidFill>
                  <a:schemeClr val="tx2"/>
                </a:solidFill>
              </a:rPr>
              <a:t>(Gro Harlem Brundtland, GR WHO, 1999)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35638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prezentace">
  <a:themeElements>
    <a:clrScheme name="sablona_prezentace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sablona_prezentac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blona_prezentace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</Template>
  <TotalTime>13440</TotalTime>
  <Words>1466</Words>
  <Application>Microsoft Office PowerPoint</Application>
  <PresentationFormat>Předvádění na obrazovce (4:3)</PresentationFormat>
  <Paragraphs>210</Paragraphs>
  <Slides>36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sablona_prezentace</vt:lpstr>
      <vt:lpstr>Graf aplikace Microsoft Excel</vt:lpstr>
      <vt:lpstr>Stárnutí Péče o zdraví Očkování  Kulatý stůl „ Průvodce českým zdravotnickým pro seniory“  PSP 29.10.2019   Alena Šteflová náměstkyně ministra zdravotnictví   </vt:lpstr>
      <vt:lpstr> Stárnutí a zdraví v globálním kontextu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Stárnutí - úspěch nebo břemeno?</vt:lpstr>
      <vt:lpstr>Globální stárnutí</vt:lpstr>
      <vt:lpstr>People are living longer</vt:lpstr>
      <vt:lpstr>O kvalitě prožitého života  vypovídá  ukazatel délky života prožitého ve zdraví   Healthy Life Years</vt:lpstr>
      <vt:lpstr>Zajímavá zjištění</vt:lpstr>
      <vt:lpstr>Zdraví 2020 – nová dlouhodobá evropská strategie WHO přijata na 62 Regionálním výboru v září 2012</vt:lpstr>
      <vt:lpstr>WHO General Programme of Work  A Life Course Approach to the Health of Ageing Populations Celoživotní postoj ke zdraví stárnoucí populace</vt:lpstr>
      <vt:lpstr>Prezentace aplikace PowerPoint</vt:lpstr>
      <vt:lpstr>Prezentace aplikace PowerPoint</vt:lpstr>
      <vt:lpstr>Prezentace aplikace PowerPoint</vt:lpstr>
      <vt:lpstr>Strategy and action plan for healthy ageing in Europe  2012-2020 </vt:lpstr>
      <vt:lpstr>Strategie a akční plán pro zdravé stárnutí v Evropě 2012-2020</vt:lpstr>
      <vt:lpstr>Prezentace aplikace PowerPoint</vt:lpstr>
      <vt:lpstr>Prezentace aplikace PowerPoint</vt:lpstr>
      <vt:lpstr>Enabling model</vt:lpstr>
      <vt:lpstr>Diskriminační, pasivní (disabling) model </vt:lpstr>
      <vt:lpstr>Proč poskytovat maximum péče v domácím prostředí?</vt:lpstr>
      <vt:lpstr>… služby v domácím prostředí</vt:lpstr>
      <vt:lpstr>Organizace péče v závěru života</vt:lpstr>
      <vt:lpstr> Shrnutí problémů</vt:lpstr>
      <vt:lpstr>        Význam očkování v dospělosti </vt:lpstr>
      <vt:lpstr>Prezentace aplikace PowerPoint</vt:lpstr>
      <vt:lpstr>            Vakcinace v dospělosti </vt:lpstr>
      <vt:lpstr>Prezentace aplikace PowerPoint</vt:lpstr>
      <vt:lpstr>Prezentace aplikace PowerPoint</vt:lpstr>
      <vt:lpstr>Prezentace aplikace PowerPoint</vt:lpstr>
      <vt:lpstr>   Závěr </vt:lpstr>
      <vt:lpstr>  Děkuji za pozornost  </vt:lpstr>
    </vt:vector>
  </TitlesOfParts>
  <Company>Ministerstvo zdravotnictví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kobid</dc:creator>
  <cp:lastModifiedBy>Šteflová Alena MUDr. Ph.D. MPH</cp:lastModifiedBy>
  <cp:revision>561</cp:revision>
  <cp:lastPrinted>2018-06-12T15:09:49Z</cp:lastPrinted>
  <dcterms:created xsi:type="dcterms:W3CDTF">2008-05-12T08:56:53Z</dcterms:created>
  <dcterms:modified xsi:type="dcterms:W3CDTF">2019-10-27T22:40:08Z</dcterms:modified>
</cp:coreProperties>
</file>