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38"/>
  </p:notesMasterIdLst>
  <p:handoutMasterIdLst>
    <p:handoutMasterId r:id="rId39"/>
  </p:handoutMasterIdLst>
  <p:sldIdLst>
    <p:sldId id="256" r:id="rId2"/>
    <p:sldId id="634" r:id="rId3"/>
    <p:sldId id="635" r:id="rId4"/>
    <p:sldId id="636" r:id="rId5"/>
    <p:sldId id="637" r:id="rId6"/>
    <p:sldId id="638" r:id="rId7"/>
    <p:sldId id="639" r:id="rId8"/>
    <p:sldId id="640" r:id="rId9"/>
    <p:sldId id="641" r:id="rId10"/>
    <p:sldId id="642" r:id="rId11"/>
    <p:sldId id="643" r:id="rId12"/>
    <p:sldId id="644" r:id="rId13"/>
    <p:sldId id="645" r:id="rId14"/>
    <p:sldId id="646" r:id="rId15"/>
    <p:sldId id="647" r:id="rId16"/>
    <p:sldId id="648" r:id="rId17"/>
    <p:sldId id="651" r:id="rId18"/>
    <p:sldId id="652" r:id="rId19"/>
    <p:sldId id="655" r:id="rId20"/>
    <p:sldId id="656" r:id="rId21"/>
    <p:sldId id="660" r:id="rId22"/>
    <p:sldId id="661" r:id="rId23"/>
    <p:sldId id="662" r:id="rId24"/>
    <p:sldId id="663" r:id="rId25"/>
    <p:sldId id="666" r:id="rId26"/>
    <p:sldId id="667" r:id="rId27"/>
    <p:sldId id="675" r:id="rId28"/>
    <p:sldId id="669" r:id="rId29"/>
    <p:sldId id="676" r:id="rId30"/>
    <p:sldId id="677" r:id="rId31"/>
    <p:sldId id="678" r:id="rId32"/>
    <p:sldId id="679" r:id="rId33"/>
    <p:sldId id="680" r:id="rId34"/>
    <p:sldId id="681" r:id="rId35"/>
    <p:sldId id="683" r:id="rId36"/>
    <p:sldId id="616" r:id="rId37"/>
  </p:sldIdLst>
  <p:sldSz cx="9144000" cy="6858000" type="screen4x3"/>
  <p:notesSz cx="6797675" cy="9928225"/>
  <p:defaultTextStyle>
    <a:defPPr>
      <a:defRPr lang="cs-CZ"/>
    </a:defPPr>
    <a:lvl1pPr algn="ctr" rtl="0" fontAlgn="base">
      <a:spcBef>
        <a:spcPct val="0"/>
      </a:spcBef>
      <a:spcAft>
        <a:spcPct val="0"/>
      </a:spcAft>
      <a:defRPr sz="3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3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3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3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3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00"/>
    <a:srgbClr val="990033"/>
    <a:srgbClr val="D31145"/>
    <a:srgbClr val="9CCAB5"/>
    <a:srgbClr val="FFFFFF"/>
    <a:srgbClr val="99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0084" autoAdjust="0"/>
    <p:restoredTop sz="82970" autoAdjust="0"/>
  </p:normalViewPr>
  <p:slideViewPr>
    <p:cSldViewPr>
      <p:cViewPr>
        <p:scale>
          <a:sx n="90" d="100"/>
          <a:sy n="90" d="100"/>
        </p:scale>
        <p:origin x="-207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1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696"/>
    </p:cViewPr>
  </p:sorterViewPr>
  <p:notesViewPr>
    <p:cSldViewPr>
      <p:cViewPr varScale="1">
        <p:scale>
          <a:sx n="79" d="100"/>
          <a:sy n="79" d="100"/>
        </p:scale>
        <p:origin x="-3936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4107150487552662E-2"/>
          <c:y val="2.6844443754615518E-2"/>
          <c:w val="0.90731739683245027"/>
          <c:h val="0.6154064989510968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ln>
              <a:solidFill>
                <a:schemeClr val="tx1"/>
              </a:solidFill>
            </a:ln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/>
              <a:contourClr>
                <a:srgbClr val="000000"/>
              </a:contourClr>
            </a:sp3d>
          </c:spPr>
          <c:invertIfNegative val="0"/>
          <c:dLbls>
            <c:dLbl>
              <c:idx val="0"/>
              <c:layout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mtClean="0"/>
                      <a:t>6 x</a:t>
                    </a:r>
                    <a:endParaRPr lang="en-US"/>
                  </a:p>
                </c:rich>
              </c:tx>
              <c:spPr>
                <a:noFill/>
                <a:ln w="25368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mtClean="0"/>
                      <a:t>7 x</a:t>
                    </a:r>
                    <a:endParaRPr lang="en-US"/>
                  </a:p>
                </c:rich>
              </c:tx>
              <c:spPr>
                <a:noFill/>
                <a:ln w="25368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mtClean="0"/>
                      <a:t>10 x</a:t>
                    </a:r>
                    <a:endParaRPr lang="en-US" dirty="0"/>
                  </a:p>
                </c:rich>
              </c:tx>
              <c:spPr>
                <a:noFill/>
                <a:ln w="25368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mtClean="0"/>
                      <a:t>11 x</a:t>
                    </a:r>
                    <a:endParaRPr lang="en-US"/>
                  </a:p>
                </c:rich>
              </c:tx>
              <c:spPr>
                <a:noFill/>
                <a:ln w="25368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mtClean="0"/>
                      <a:t>34 x</a:t>
                    </a:r>
                    <a:endParaRPr lang="en-US"/>
                  </a:p>
                </c:rich>
              </c:tx>
              <c:spPr>
                <a:noFill/>
                <a:ln w="25368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mtClean="0"/>
                      <a:t>48 x</a:t>
                    </a:r>
                    <a:endParaRPr lang="en-US" dirty="0"/>
                  </a:p>
                </c:rich>
              </c:tx>
              <c:spPr>
                <a:noFill/>
                <a:ln w="25368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mtClean="0"/>
                      <a:t>57 x</a:t>
                    </a:r>
                    <a:endParaRPr lang="en-US"/>
                  </a:p>
                </c:rich>
              </c:tx>
              <c:spPr>
                <a:noFill/>
                <a:ln w="25368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</c:dLbl>
            <c:spPr>
              <a:noFill/>
              <a:ln w="25368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List1!$A$2:$A$8</c:f>
              <c:strCache>
                <c:ptCount val="7"/>
                <c:pt idx="0">
                  <c:v>Diabetes mellitus</c:v>
                </c:pt>
                <c:pt idx="1">
                  <c:v>Chronická respirační onemocnění</c:v>
                </c:pt>
                <c:pt idx="2">
                  <c:v>K-V onemocnění</c:v>
                </c:pt>
                <c:pt idx="3">
                  <c:v>Alkoholismus</c:v>
                </c:pt>
                <c:pt idx="4">
                  <c:v>Solidní tumor</c:v>
                </c:pt>
                <c:pt idx="5">
                  <c:v>HIV</c:v>
                </c:pt>
                <c:pt idx="6">
                  <c:v>Hematoonkologické onemocnění</c:v>
                </c:pt>
              </c:strCache>
            </c:strRef>
          </c:cat>
          <c:val>
            <c:numRef>
              <c:f>List1!$B$2:$B$8</c:f>
              <c:numCache>
                <c:formatCode>General</c:formatCode>
                <c:ptCount val="7"/>
                <c:pt idx="0">
                  <c:v>6</c:v>
                </c:pt>
                <c:pt idx="1">
                  <c:v>7</c:v>
                </c:pt>
                <c:pt idx="2">
                  <c:v>10</c:v>
                </c:pt>
                <c:pt idx="3">
                  <c:v>11</c:v>
                </c:pt>
                <c:pt idx="4">
                  <c:v>34</c:v>
                </c:pt>
                <c:pt idx="5">
                  <c:v>48</c:v>
                </c:pt>
                <c:pt idx="6">
                  <c:v>57</c:v>
                </c:pt>
              </c:numCache>
            </c:numRef>
          </c:val>
          <c:shape val="pyramid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92713344"/>
        <c:axId val="92714880"/>
        <c:axId val="0"/>
      </c:bar3DChart>
      <c:catAx>
        <c:axId val="92713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99" b="1"/>
            </a:pPr>
            <a:endParaRPr lang="cs-CZ"/>
          </a:p>
        </c:txPr>
        <c:crossAx val="92714880"/>
        <c:crosses val="autoZero"/>
        <c:auto val="1"/>
        <c:lblAlgn val="ctr"/>
        <c:lblOffset val="100"/>
        <c:noMultiLvlLbl val="0"/>
      </c:catAx>
      <c:valAx>
        <c:axId val="927148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2713344"/>
        <c:crosses val="autoZero"/>
        <c:crossBetween val="between"/>
      </c:valAx>
      <c:spPr>
        <a:noFill/>
        <a:ln w="25368">
          <a:noFill/>
        </a:ln>
      </c:spPr>
    </c:plotArea>
    <c:plotVisOnly val="1"/>
    <c:dispBlanksAs val="gap"/>
    <c:showDLblsOverMax val="0"/>
  </c:chart>
  <c:txPr>
    <a:bodyPr/>
    <a:lstStyle/>
    <a:p>
      <a:pPr>
        <a:defRPr sz="1798"/>
      </a:pPr>
      <a:endParaRPr lang="cs-CZ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942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942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218"/>
            <a:ext cx="2946400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942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30218"/>
            <a:ext cx="2946400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C4E36C15-5472-4DA8-B117-570224575BE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98321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60937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54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5109"/>
            <a:ext cx="5438775" cy="4467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 smtClean="0"/>
              <a:t>Klepnutím lze upravit styly předlohy textu.</a:t>
            </a:r>
          </a:p>
          <a:p>
            <a:pPr lvl="1"/>
            <a:r>
              <a:rPr lang="cs-CZ" altLang="cs-CZ" noProof="0" smtClean="0"/>
              <a:t>Druhá úroveň</a:t>
            </a:r>
          </a:p>
          <a:p>
            <a:pPr lvl="2"/>
            <a:r>
              <a:rPr lang="cs-CZ" altLang="cs-CZ" noProof="0" smtClean="0"/>
              <a:t>Třetí úroveň</a:t>
            </a:r>
          </a:p>
          <a:p>
            <a:pPr lvl="3"/>
            <a:r>
              <a:rPr lang="cs-CZ" altLang="cs-CZ" noProof="0" smtClean="0"/>
              <a:t>Čtvrtá úroveň</a:t>
            </a:r>
          </a:p>
          <a:p>
            <a:pPr lvl="4"/>
            <a:r>
              <a:rPr lang="cs-CZ" altLang="cs-CZ" noProof="0" smtClean="0"/>
              <a:t>Pátá úroveň</a:t>
            </a:r>
          </a:p>
        </p:txBody>
      </p:sp>
      <p:sp>
        <p:nvSpPr>
          <p:cNvPr id="1054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218"/>
            <a:ext cx="2946400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54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30218"/>
            <a:ext cx="2946400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138438A-76B5-4380-9B19-7589B2F750F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588105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 smtClean="0"/>
              <a:t>Overall life expectancy for a baby born today is 71 years.</a:t>
            </a:r>
          </a:p>
          <a:p>
            <a:pPr>
              <a:spcBef>
                <a:spcPct val="0"/>
              </a:spcBef>
            </a:pPr>
            <a:endParaRPr lang="en-US" altLang="en-US" smtClean="0"/>
          </a:p>
          <a:p>
            <a:pPr>
              <a:spcBef>
                <a:spcPct val="0"/>
              </a:spcBef>
            </a:pPr>
            <a:r>
              <a:rPr lang="en-US" altLang="en-US" smtClean="0"/>
              <a:t>But a person who is currently 60 years of age can expect to live 20 years more, on average.</a:t>
            </a:r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859" indent="-285715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2860" indent="-228572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004" indent="-228572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148" indent="-228572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292" indent="-228572" defTabSz="45714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435" indent="-228572" defTabSz="45714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8579" indent="-228572" defTabSz="45714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5724" indent="-228572" defTabSz="45714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fld id="{F9C7E892-6F9A-490C-BB8D-CE4CA9112EED}" type="slidenum">
              <a:rPr lang="en-US" altLang="en-US">
                <a:latin typeface="Calibri" pitchFamily="34" charset="0"/>
              </a:rPr>
              <a:pPr>
                <a:defRPr/>
              </a:pPr>
              <a:t>11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4BC2C0A3-EAF3-4DAF-B66D-A5E046EF3A7E}" type="slidenum">
              <a:rPr lang="cs-CZ" altLang="cs-CZ" b="0"/>
              <a:pPr/>
              <a:t>35</a:t>
            </a:fld>
            <a:endParaRPr lang="cs-CZ" altLang="cs-CZ" b="0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74688" y="808038"/>
            <a:ext cx="5387975" cy="4041775"/>
          </a:xfrm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8489" y="5119241"/>
            <a:ext cx="4940903" cy="4850352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algn="ctr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defRPr/>
            </a:pPr>
            <a:fld id="{4BE8C7F6-3429-42DF-A290-E9FE17454D3B}" type="slidenum">
              <a:rPr lang="en-GB" altLang="en-US" smtClean="0"/>
              <a:pPr algn="r" eaLnBrk="1" hangingPunct="1">
                <a:defRPr/>
              </a:pPr>
              <a:t>13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E156229-2163-4537-81DE-E83FE8FDCF1E}" type="slidenum">
              <a:rPr lang="en-GB" altLang="en-US"/>
              <a:pPr>
                <a:defRPr/>
              </a:pPr>
              <a:t>14</a:t>
            </a:fld>
            <a:endParaRPr lang="en-GB" altLang="en-US"/>
          </a:p>
        </p:txBody>
      </p:sp>
      <p:sp>
        <p:nvSpPr>
          <p:cNvPr id="5222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52228" name="Notes Placeholder 2"/>
          <p:cNvSpPr>
            <a:spLocks noGrp="1"/>
          </p:cNvSpPr>
          <p:nvPr>
            <p:ph type="body" idx="1"/>
          </p:nvPr>
        </p:nvSpPr>
        <p:spPr>
          <a:xfrm>
            <a:off x="679450" y="4716463"/>
            <a:ext cx="5438775" cy="4465637"/>
          </a:xfrm>
          <a:noFill/>
        </p:spPr>
        <p:txBody>
          <a:bodyPr lIns="93474" tIns="46735" rIns="93474" bIns="46735"/>
          <a:lstStyle/>
          <a:p>
            <a:pPr>
              <a:spcBef>
                <a:spcPct val="0"/>
              </a:spcBef>
            </a:pPr>
            <a:r>
              <a:rPr lang="en-GB" altLang="en-US" smtClean="0"/>
              <a:t>The health ministers and senior officials from the 53 Member States in the WHO European Region – as every year -  gathered in Malta in September 2012  for the Regional Committee for Europe which adopted with full consensus the ambitious and much needed new WHO European long-term policy for health and well-being: Health 2020.</a:t>
            </a:r>
          </a:p>
          <a:p>
            <a:pPr>
              <a:spcBef>
                <a:spcPct val="0"/>
              </a:spcBef>
            </a:pPr>
            <a:endParaRPr lang="en-GB" altLang="en-US" smtClean="0"/>
          </a:p>
          <a:p>
            <a:pPr>
              <a:spcBef>
                <a:spcPct val="0"/>
              </a:spcBef>
            </a:pPr>
            <a:r>
              <a:rPr lang="en-GB" altLang="en-US" smtClean="0"/>
              <a:t>[next slide]</a:t>
            </a:r>
          </a:p>
          <a:p>
            <a:pPr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52229" name="Slide Number Placeholder 3"/>
          <p:cNvSpPr txBox="1">
            <a:spLocks noGrp="1"/>
          </p:cNvSpPr>
          <p:nvPr/>
        </p:nvSpPr>
        <p:spPr bwMode="auto">
          <a:xfrm>
            <a:off x="3849688" y="9431338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070" tIns="47535" rIns="95070" bIns="47535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311055B-F85D-4D8F-B583-DD324923F1F9}" type="slidenum">
              <a:rPr lang="en-GB" altLang="en-US" b="1"/>
              <a:pPr algn="r" eaLnBrk="1" hangingPunct="1">
                <a:spcBef>
                  <a:spcPct val="0"/>
                </a:spcBef>
              </a:pPr>
              <a:t>14</a:t>
            </a:fld>
            <a:endParaRPr lang="en-GB" altLang="en-US" b="1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en-US" smtClean="0"/>
              <a:t>Pokud podceníme adekvátní léčení, doléčení, rehabilitaci – tak se nám do systému dlouhodobé péče propadnou i ti, kteří mohli být buď zcela fit, soběstační nebo aspoň žít ve vyhovujícím domácím prostředí či v adaptovaném opravdu „sociálním“ prostředí. Ti všichni budou v důsledku špatného, nedoléčeného a nekompenzovaného stavu zbytečně potřebovat dlouhodobou péči a navíc jejich kvalita života nebude zřejmě příliš dobrá (v důsledku výše uvedeného)</a:t>
            </a:r>
          </a:p>
          <a:p>
            <a:r>
              <a:rPr lang="cs-CZ" altLang="en-US" smtClean="0"/>
              <a:t>Je to tedy model nedobré péče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6DD5A2-9FD7-469F-A74C-2EFC1CABED96}" type="slidenum">
              <a:rPr lang="cs-CZ" smtClean="0"/>
              <a:pPr>
                <a:defRPr/>
              </a:pPr>
              <a:t>24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en-US" smtClean="0"/>
              <a:t>To asi není třeba dále komentovat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2616478-8B69-4AED-A205-86B9FC3BEDD0}" type="slidenum">
              <a:rPr lang="cs-CZ" smtClean="0"/>
              <a:pPr>
                <a:defRPr/>
              </a:pPr>
              <a:t>25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en-US" smtClean="0"/>
              <a:t>Z této ekonomické reality plynou problémy, z nichž některé shrnujeme na tomto snímku.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328175-355B-4929-BC52-BE9877B8F54F}" type="slidenum">
              <a:rPr lang="cs-CZ" altLang="en-US" smtClean="0"/>
              <a:pPr>
                <a:defRPr/>
              </a:pPr>
              <a:t>26</a:t>
            </a:fld>
            <a:endParaRPr lang="cs-CZ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DD37ED6-828A-4F54-82DB-E7E89FAE7106}" type="slidenum">
              <a:rPr lang="cs-CZ" smtClean="0">
                <a:solidFill>
                  <a:prstClr val="black"/>
                </a:solidFill>
              </a:rPr>
              <a:pPr>
                <a:defRPr/>
              </a:pPr>
              <a:t>27</a:t>
            </a:fld>
            <a:endParaRPr lang="cs-CZ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74688" y="808038"/>
            <a:ext cx="5387975" cy="4041775"/>
          </a:xfrm>
          <a:ln/>
        </p:spPr>
      </p:sp>
      <p:sp>
        <p:nvSpPr>
          <p:cNvPr id="17410" name="Zástupný symbol pro poznámky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cs-CZ" altLang="cs-CZ" smtClean="0">
                <a:latin typeface="Arial" charset="0"/>
              </a:rPr>
              <a:t>V polovině 21. století bude každému dvacátému obyvateli 85 nebo více let v ČR.</a:t>
            </a:r>
          </a:p>
          <a:p>
            <a:r>
              <a:rPr lang="cs-CZ" altLang="cs-CZ" smtClean="0">
                <a:latin typeface="Arial" charset="0"/>
              </a:rPr>
              <a:t>Počet 85+ se více než zpětinásobí v ČR.</a:t>
            </a:r>
          </a:p>
          <a:p>
            <a:endParaRPr lang="cs-CZ" altLang="cs-CZ" smtClean="0"/>
          </a:p>
        </p:txBody>
      </p:sp>
      <p:sp>
        <p:nvSpPr>
          <p:cNvPr id="17411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76745ECF-550E-41FC-90EE-83DA150EA091}" type="slidenum">
              <a:rPr lang="cs-CZ" altLang="cs-CZ" b="0">
                <a:latin typeface="Times New Roman" pitchFamily="18" charset="0"/>
              </a:rPr>
              <a:pPr/>
              <a:t>30</a:t>
            </a:fld>
            <a:endParaRPr lang="cs-CZ" altLang="cs-CZ" b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74688" y="808038"/>
            <a:ext cx="5387975" cy="4041775"/>
          </a:xfrm>
          <a:ln/>
        </p:spPr>
      </p:sp>
      <p:sp>
        <p:nvSpPr>
          <p:cNvPr id="19458" name="Zástupný symbol pro poznámky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GB" altLang="cs-CZ" i="1" smtClean="0">
                <a:latin typeface="Calibri" pitchFamily="34" charset="0"/>
              </a:rPr>
              <a:t>Degree of shading indicates  level of supporting evidence as per our current knowledge</a:t>
            </a:r>
          </a:p>
          <a:p>
            <a:r>
              <a:rPr lang="en-GB" altLang="cs-CZ" i="1" smtClean="0">
                <a:latin typeface="Calibri" pitchFamily="34" charset="0"/>
              </a:rPr>
              <a:t>(strongest evidence dark blue, weakest pale blue - with opportunity for shaping)</a:t>
            </a:r>
          </a:p>
          <a:p>
            <a:r>
              <a:rPr lang="en-GB" altLang="cs-CZ" b="1" smtClean="0">
                <a:latin typeface="Calibri" pitchFamily="34" charset="0"/>
              </a:rPr>
              <a:t>Aim</a:t>
            </a:r>
          </a:p>
          <a:p>
            <a:pPr>
              <a:buFontTx/>
              <a:buChar char="•"/>
            </a:pPr>
            <a:r>
              <a:rPr lang="en-GB" altLang="cs-CZ" smtClean="0">
                <a:latin typeface="Calibri" pitchFamily="34" charset="0"/>
              </a:rPr>
              <a:t>  To increase support for vaccination and boosting in adolescents, adults and the elderly</a:t>
            </a:r>
          </a:p>
          <a:p>
            <a:pPr>
              <a:buFontTx/>
              <a:buChar char="•"/>
            </a:pPr>
            <a:r>
              <a:rPr lang="en-GB" altLang="cs-CZ" smtClean="0">
                <a:latin typeface="Calibri" pitchFamily="34" charset="0"/>
              </a:rPr>
              <a:t>  To create a strong case for continuous vaccination cover across the lifetime via boosting (</a:t>
            </a:r>
            <a:r>
              <a:rPr lang="en-GB" altLang="cs-CZ" i="1" smtClean="0">
                <a:latin typeface="Calibri" pitchFamily="34" charset="0"/>
              </a:rPr>
              <a:t>all chevrons become dark blue</a:t>
            </a:r>
            <a:r>
              <a:rPr lang="en-GB" altLang="cs-CZ" smtClean="0">
                <a:latin typeface="Calibri" pitchFamily="34" charset="0"/>
              </a:rPr>
              <a:t>)</a:t>
            </a:r>
          </a:p>
          <a:p>
            <a:endParaRPr lang="en-GB" altLang="cs-CZ" smtClean="0">
              <a:latin typeface="Calibri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GB" altLang="cs-CZ" sz="1400" b="1" smtClean="0"/>
              <a:t>Strategy for shaping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GB" altLang="cs-CZ" sz="1000" b="1" smtClean="0"/>
              <a:t>  Thorough search of current literature for supporting evidence and possible publication of review 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GB" altLang="cs-CZ" sz="1000" b="1" smtClean="0"/>
              <a:t>  Engage with KEEs to support and advocate lifetime vaccination through boosting via face to face meeting</a:t>
            </a:r>
          </a:p>
          <a:p>
            <a:endParaRPr lang="cs-CZ" altLang="cs-CZ" smtClean="0"/>
          </a:p>
        </p:txBody>
      </p:sp>
      <p:sp>
        <p:nvSpPr>
          <p:cNvPr id="19459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1DFC6483-D183-4778-9B2E-2FF3BFEC9056}" type="slidenum">
              <a:rPr lang="cs-CZ" altLang="cs-CZ" b="0">
                <a:solidFill>
                  <a:srgbClr val="000000"/>
                </a:solidFill>
                <a:latin typeface="Times New Roman" pitchFamily="18" charset="0"/>
              </a:rPr>
              <a:pPr/>
              <a:t>31</a:t>
            </a:fld>
            <a:endParaRPr lang="cs-CZ" altLang="cs-CZ" b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-12700" y="1968500"/>
            <a:ext cx="9156700" cy="48895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cs-CZ" altLang="cs-CZ" smtClean="0"/>
          </a:p>
        </p:txBody>
      </p:sp>
      <p:pic>
        <p:nvPicPr>
          <p:cNvPr id="5" name="Picture 9" descr="logo_mzc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682625"/>
            <a:ext cx="673735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pp_titul_podtis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9138"/>
            <a:ext cx="812800" cy="486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30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33488" y="2463800"/>
            <a:ext cx="6794500" cy="2189163"/>
          </a:xfrm>
        </p:spPr>
        <p:txBody>
          <a:bodyPr anchor="t"/>
          <a:lstStyle>
            <a:lvl1pPr>
              <a:defRPr/>
            </a:lvl1pPr>
          </a:lstStyle>
          <a:p>
            <a:pPr lvl="0"/>
            <a:r>
              <a:rPr lang="cs-CZ" altLang="cs-CZ" noProof="0" smtClean="0"/>
              <a:t>KLEPNUTÍM LZE UPRAVIT STYL PŘEDLOHY NADPISŮ.</a:t>
            </a:r>
          </a:p>
        </p:txBody>
      </p:sp>
      <p:sp>
        <p:nvSpPr>
          <p:cNvPr id="4730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33488" y="4857750"/>
            <a:ext cx="6794500" cy="1235075"/>
          </a:xfrm>
        </p:spPr>
        <p:txBody>
          <a:bodyPr/>
          <a:lstStyle>
            <a:lvl1pPr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altLang="cs-CZ" noProof="0" smtClean="0"/>
              <a:t>Klepnutím lze upravit styl předlohy podnadpisů.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220788" y="6245225"/>
            <a:ext cx="1370012" cy="47625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916238" y="6245225"/>
            <a:ext cx="2895600" cy="476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FBAFC52-360C-4847-92BA-6F483EFD2A1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0082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3C8AF5-10A6-4B64-B131-0584D7ADCDC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81506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329363" y="0"/>
            <a:ext cx="1698625" cy="6126163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233488" y="0"/>
            <a:ext cx="4943475" cy="6126163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328D68-5E38-469A-8930-FD317A5DC8F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51332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676400" y="76200"/>
            <a:ext cx="7086600" cy="601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7EAF9C-8F55-4295-BA22-6CD33628B60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06915768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fographic/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7" descr="horizontal_strip_simplified_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0"/>
            <a:ext cx="91440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400" y="334800"/>
            <a:ext cx="7792719" cy="1011600"/>
          </a:xfrm>
        </p:spPr>
        <p:txBody>
          <a:bodyPr/>
          <a:lstStyle>
            <a:lvl1pPr algn="l">
              <a:defRPr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6400" y="1600200"/>
            <a:ext cx="7792720" cy="4432300"/>
          </a:xfrm>
        </p:spPr>
        <p:txBody>
          <a:bodyPr/>
          <a:lstStyle>
            <a:lvl1pPr marL="0" indent="0">
              <a:buClr>
                <a:schemeClr val="tx2">
                  <a:lumMod val="60000"/>
                  <a:lumOff val="40000"/>
                </a:schemeClr>
              </a:buClr>
              <a:buNone/>
              <a:defRPr sz="2800">
                <a:latin typeface="Arial"/>
                <a:cs typeface="Arial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7228543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43924A-1C70-4C59-A622-69639A4FCEA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2036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E893E3-E645-4438-917A-2195DA67FA5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2975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33488" y="1600200"/>
            <a:ext cx="33210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06938" y="1600200"/>
            <a:ext cx="33210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67878D-932A-408C-B5F9-3D2D89FCCA6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9606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59E3A4-F902-4BD1-9A87-1344307CCEB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2541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2D95E5-6AD8-42E8-9AB7-22481135939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70646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A0F298-411D-499E-B830-FFCA2F208D1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1173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0EA94-4280-4B0E-A706-446BF91B7E9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53656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D52BD9-D4D1-49BB-84E7-D59F04B1A05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1260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"/>
          <p:cNvSpPr>
            <a:spLocks noChangeArrowheads="1"/>
          </p:cNvSpPr>
          <p:nvPr/>
        </p:nvSpPr>
        <p:spPr bwMode="auto">
          <a:xfrm>
            <a:off x="3175" y="0"/>
            <a:ext cx="8024813" cy="10795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cs-CZ" sz="1800" smtClean="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33488" y="0"/>
            <a:ext cx="6794500" cy="105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</a:t>
            </a:r>
            <a:r>
              <a:rPr lang="en-US" altLang="cs-CZ" smtClean="0"/>
              <a:t> </a:t>
            </a:r>
            <a:r>
              <a:rPr lang="cs-CZ" altLang="cs-CZ" smtClean="0"/>
              <a:t/>
            </a:r>
            <a:br>
              <a:rPr lang="cs-CZ" altLang="cs-CZ" smtClean="0"/>
            </a:br>
            <a:r>
              <a:rPr lang="cs-CZ" altLang="cs-CZ" smtClean="0"/>
              <a:t>PŘEDLOHY NADPISŮ.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33488" y="1600200"/>
            <a:ext cx="67945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3358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33488" y="6245225"/>
            <a:ext cx="1371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358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14650" y="6237288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358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207125" y="6245225"/>
            <a:ext cx="18351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pPr>
              <a:defRPr/>
            </a:pPr>
            <a:fld id="{727AF13D-F193-41BC-BD49-A7EB24F3DC6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8628063" y="558800"/>
            <a:ext cx="522287" cy="522288"/>
          </a:xfrm>
          <a:prstGeom prst="rect">
            <a:avLst/>
          </a:prstGeom>
          <a:solidFill>
            <a:srgbClr val="D3114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cs-CZ" altLang="cs-CZ" smtClean="0"/>
          </a:p>
        </p:txBody>
      </p:sp>
      <p:sp>
        <p:nvSpPr>
          <p:cNvPr id="1033" name="Rectangle 10"/>
          <p:cNvSpPr>
            <a:spLocks noChangeArrowheads="1"/>
          </p:cNvSpPr>
          <p:nvPr/>
        </p:nvSpPr>
        <p:spPr bwMode="auto">
          <a:xfrm>
            <a:off x="8621713" y="0"/>
            <a:ext cx="522287" cy="522288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cs-CZ" altLang="cs-CZ" smtClean="0"/>
          </a:p>
        </p:txBody>
      </p:sp>
      <p:sp>
        <p:nvSpPr>
          <p:cNvPr id="1034" name="Rectangle 11"/>
          <p:cNvSpPr>
            <a:spLocks noChangeArrowheads="1"/>
          </p:cNvSpPr>
          <p:nvPr/>
        </p:nvSpPr>
        <p:spPr bwMode="auto">
          <a:xfrm>
            <a:off x="8066088" y="558800"/>
            <a:ext cx="522287" cy="522288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cs-CZ" altLang="cs-CZ" smtClean="0"/>
          </a:p>
        </p:txBody>
      </p:sp>
      <p:sp>
        <p:nvSpPr>
          <p:cNvPr id="1035" name="Rectangle 12"/>
          <p:cNvSpPr>
            <a:spLocks noChangeArrowheads="1"/>
          </p:cNvSpPr>
          <p:nvPr/>
        </p:nvSpPr>
        <p:spPr bwMode="auto">
          <a:xfrm>
            <a:off x="8066088" y="0"/>
            <a:ext cx="522287" cy="5222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cs-CZ" altLang="cs-CZ" smtClean="0"/>
          </a:p>
        </p:txBody>
      </p:sp>
      <p:pic>
        <p:nvPicPr>
          <p:cNvPr id="1036" name="Picture 15" descr="pp_podtisk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1438"/>
            <a:ext cx="892175" cy="551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2" r:id="rId12"/>
    <p:sldLayoutId id="2147483763" r:id="rId13"/>
  </p:sldLayoutIdLst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tabLst>
          <a:tab pos="0" algn="l"/>
        </a:tabLs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tabLst>
          <a:tab pos="0" algn="l"/>
        </a:tabLst>
        <a:defRPr sz="2000" b="1">
          <a:solidFill>
            <a:schemeClr val="bg1"/>
          </a:solidFill>
          <a:latin typeface="GillSan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tabLst>
          <a:tab pos="0" algn="l"/>
        </a:tabLst>
        <a:defRPr sz="2000" b="1">
          <a:solidFill>
            <a:schemeClr val="bg1"/>
          </a:solidFill>
          <a:latin typeface="GillSan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tabLst>
          <a:tab pos="0" algn="l"/>
        </a:tabLst>
        <a:defRPr sz="2000" b="1">
          <a:solidFill>
            <a:schemeClr val="bg1"/>
          </a:solidFill>
          <a:latin typeface="GillSan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tabLst>
          <a:tab pos="0" algn="l"/>
        </a:tabLst>
        <a:defRPr sz="2000" b="1">
          <a:solidFill>
            <a:schemeClr val="bg1"/>
          </a:solidFill>
          <a:latin typeface="GillSan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tabLst>
          <a:tab pos="0" algn="l"/>
        </a:tabLst>
        <a:defRPr sz="2000" b="1">
          <a:solidFill>
            <a:schemeClr val="bg1"/>
          </a:solidFill>
          <a:latin typeface="GillSan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tabLst>
          <a:tab pos="0" algn="l"/>
        </a:tabLst>
        <a:defRPr sz="2000" b="1">
          <a:solidFill>
            <a:schemeClr val="bg1"/>
          </a:solidFill>
          <a:latin typeface="GillSan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tabLst>
          <a:tab pos="0" algn="l"/>
        </a:tabLst>
        <a:defRPr sz="2000" b="1">
          <a:solidFill>
            <a:schemeClr val="bg1"/>
          </a:solidFill>
          <a:latin typeface="GillSan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tabLst>
          <a:tab pos="0" algn="l"/>
        </a:tabLst>
        <a:defRPr sz="2000" b="1">
          <a:solidFill>
            <a:schemeClr val="bg1"/>
          </a:solidFill>
          <a:latin typeface="GillSans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0002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defRPr sz="2000">
          <a:solidFill>
            <a:schemeClr val="tx1"/>
          </a:solidFill>
          <a:latin typeface="+mn-lt"/>
        </a:defRPr>
      </a:lvl2pPr>
      <a:lvl3pPr marL="1150938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defRPr sz="20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000">
          <a:solidFill>
            <a:schemeClr val="bg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000">
          <a:solidFill>
            <a:schemeClr val="bg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000">
          <a:solidFill>
            <a:schemeClr val="bg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000">
          <a:solidFill>
            <a:schemeClr val="bg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000">
          <a:solidFill>
            <a:schemeClr val="bg2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brapraxe.cz/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6.png"/><Relationship Id="rId4" Type="http://schemas.openxmlformats.org/officeDocument/2006/relationships/oleObject" Target="../embeddings/Microsoft_Excel_97-2003_Worksheet1.xls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585" y="2205038"/>
            <a:ext cx="7632204" cy="4320306"/>
          </a:xfrm>
        </p:spPr>
        <p:txBody>
          <a:bodyPr/>
          <a:lstStyle/>
          <a:p>
            <a:pPr algn="ctr" eaLnBrk="1" hangingPunct="1"/>
            <a:r>
              <a:rPr lang="cs-CZ" altLang="cs-CZ" sz="3600" dirty="0" smtClean="0"/>
              <a:t>Stárnutí</a:t>
            </a:r>
            <a:br>
              <a:rPr lang="cs-CZ" altLang="cs-CZ" sz="3600" dirty="0" smtClean="0"/>
            </a:br>
            <a:r>
              <a:rPr lang="cs-CZ" altLang="cs-CZ" sz="3600" dirty="0" smtClean="0"/>
              <a:t>Péče o </a:t>
            </a:r>
            <a:r>
              <a:rPr lang="cs-CZ" altLang="cs-CZ" sz="3600" dirty="0" smtClean="0"/>
              <a:t>zdraví</a:t>
            </a:r>
            <a:br>
              <a:rPr lang="cs-CZ" altLang="cs-CZ" sz="3600" dirty="0" smtClean="0"/>
            </a:br>
            <a:r>
              <a:rPr lang="cs-CZ" altLang="cs-CZ" sz="3600" dirty="0" smtClean="0"/>
              <a:t>Očkování</a:t>
            </a:r>
            <a:r>
              <a:rPr lang="cs-CZ" altLang="cs-CZ" sz="3600" dirty="0" smtClean="0"/>
              <a:t/>
            </a:r>
            <a:br>
              <a:rPr lang="cs-CZ" altLang="cs-CZ" sz="3600" dirty="0" smtClean="0"/>
            </a:br>
            <a:r>
              <a:rPr lang="cs-CZ" altLang="cs-CZ" sz="2800" dirty="0" smtClean="0"/>
              <a:t/>
            </a:r>
            <a:br>
              <a:rPr lang="cs-CZ" altLang="cs-CZ" sz="2800" dirty="0" smtClean="0"/>
            </a:br>
            <a:r>
              <a:rPr lang="cs-CZ" altLang="cs-CZ" sz="2800" dirty="0" smtClean="0"/>
              <a:t>Kulatý stůl „ Průvodce českým zdravotnickým pro seniory“</a:t>
            </a:r>
            <a:r>
              <a:rPr lang="cs-CZ" altLang="cs-CZ" sz="2800" dirty="0"/>
              <a:t/>
            </a:r>
            <a:br>
              <a:rPr lang="cs-CZ" altLang="cs-CZ" sz="2800" dirty="0"/>
            </a:br>
            <a:r>
              <a:rPr lang="cs-CZ" altLang="cs-CZ" dirty="0" smtClean="0"/>
              <a:t>	PSP 29.10.2019</a:t>
            </a:r>
            <a:br>
              <a:rPr lang="cs-CZ" altLang="cs-CZ" dirty="0" smtClean="0"/>
            </a:br>
            <a:r>
              <a:rPr lang="cs-CZ" altLang="cs-CZ" sz="1800" dirty="0"/>
              <a:t/>
            </a:r>
            <a:br>
              <a:rPr lang="cs-CZ" altLang="cs-CZ" sz="1800" dirty="0"/>
            </a:br>
            <a:r>
              <a:rPr lang="cs-CZ" altLang="cs-CZ" sz="1800" dirty="0" smtClean="0"/>
              <a:t/>
            </a:r>
            <a:br>
              <a:rPr lang="cs-CZ" altLang="cs-CZ" sz="1800" dirty="0" smtClean="0"/>
            </a:br>
            <a:r>
              <a:rPr lang="cs-CZ" altLang="cs-CZ" dirty="0" smtClean="0"/>
              <a:t>Alena Šteflová</a:t>
            </a:r>
            <a:r>
              <a:rPr lang="cs-CZ" altLang="cs-CZ" dirty="0"/>
              <a:t/>
            </a:r>
            <a:br>
              <a:rPr lang="cs-CZ" altLang="cs-CZ" dirty="0"/>
            </a:br>
            <a:r>
              <a:rPr lang="cs-CZ" altLang="cs-CZ" dirty="0"/>
              <a:t>náměstkyně ministra zdravotnictví</a:t>
            </a:r>
            <a:br>
              <a:rPr lang="cs-CZ" altLang="cs-CZ" dirty="0"/>
            </a:br>
            <a:r>
              <a:rPr lang="cs-CZ" altLang="cs-CZ" dirty="0" smtClean="0"/>
              <a:t/>
            </a:r>
            <a:br>
              <a:rPr lang="cs-CZ" altLang="cs-CZ" dirty="0" smtClean="0"/>
            </a:br>
            <a:r>
              <a:rPr lang="cs-CZ" altLang="cs-CZ" sz="2800" dirty="0" smtClean="0"/>
              <a:t/>
            </a:r>
            <a:br>
              <a:rPr lang="cs-CZ" altLang="cs-CZ" sz="2800" dirty="0" smtClean="0"/>
            </a:br>
            <a:endParaRPr lang="cs-CZ" altLang="cs-CZ" sz="28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772400" cy="1052513"/>
          </a:xfrm>
        </p:spPr>
        <p:txBody>
          <a:bodyPr/>
          <a:lstStyle/>
          <a:p>
            <a:pPr eaLnBrk="1" hangingPunct="1">
              <a:defRPr/>
            </a:pPr>
            <a:r>
              <a:rPr lang="sk-SK" altLang="en-US" sz="2800" b="1" dirty="0" smtClean="0"/>
              <a:t>Globální stárnutí</a:t>
            </a:r>
            <a:endParaRPr lang="en-GB" altLang="en-US" sz="2800" b="1" dirty="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47813" y="692150"/>
            <a:ext cx="7291387" cy="54038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k-SK" altLang="en-US" sz="2800" smtClean="0"/>
              <a:t>	Znamená:</a:t>
            </a:r>
          </a:p>
          <a:p>
            <a:pPr lvl="1" eaLnBrk="1" hangingPunct="1">
              <a:lnSpc>
                <a:spcPct val="90000"/>
              </a:lnSpc>
            </a:pPr>
            <a:r>
              <a:rPr lang="sk-SK" altLang="en-US" sz="2400" smtClean="0"/>
              <a:t>Zvýšené sociální a ekonomické požadavky ve všech zemích </a:t>
            </a:r>
          </a:p>
          <a:p>
            <a:pPr lvl="1" eaLnBrk="1" hangingPunct="1">
              <a:lnSpc>
                <a:spcPct val="90000"/>
              </a:lnSpc>
            </a:pPr>
            <a:r>
              <a:rPr lang="sk-SK" altLang="en-US" sz="2400" smtClean="0"/>
              <a:t>Nevyhnutelnost přijímat reformy a reorganizovat sociální a zdravotnický systém, přizpůsobený starším občanům 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en-US" sz="2400" smtClean="0"/>
              <a:t>Využít smysluplně potenciál starších lidí je úlohou každé společnosti</a:t>
            </a:r>
            <a:endParaRPr lang="sk-SK" altLang="en-US" sz="2400" smtClean="0"/>
          </a:p>
          <a:p>
            <a:pPr lvl="1" eaLnBrk="1" hangingPunct="1">
              <a:lnSpc>
                <a:spcPct val="90000"/>
              </a:lnSpc>
            </a:pPr>
            <a:r>
              <a:rPr lang="sk-SK" altLang="en-US" sz="2400" smtClean="0"/>
              <a:t>Vytvářet podmínky tzv. </a:t>
            </a:r>
            <a:r>
              <a:rPr lang="sk-SK" altLang="en-US" sz="2400" b="1" smtClean="0">
                <a:solidFill>
                  <a:srgbClr val="000099"/>
                </a:solidFill>
              </a:rPr>
              <a:t>Aktivního stárnutí </a:t>
            </a:r>
            <a:r>
              <a:rPr lang="sk-SK" altLang="en-US" sz="2400" smtClean="0"/>
              <a:t> (WHO)  - kvalita života ( co nejméně nemocí, nezávislost/soběstačnost,aktivní přístup k životu)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k-SK" altLang="en-US" sz="2400" smtClean="0"/>
              <a:t>Hovoříme o zdravém, aktivním a důstojném stárnutí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k-SK" altLang="en-US" sz="2400" i="1" smtClean="0">
                <a:solidFill>
                  <a:srgbClr val="CC0000"/>
                </a:solidFill>
              </a:rPr>
              <a:t>Health for All: 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k-SK" altLang="en-US" sz="2400" i="1" smtClean="0">
                <a:solidFill>
                  <a:srgbClr val="CC0000"/>
                </a:solidFill>
              </a:rPr>
              <a:t>přidávat roky životu ale zároveň také život létům</a:t>
            </a:r>
          </a:p>
          <a:p>
            <a:pPr eaLnBrk="1" hangingPunct="1">
              <a:lnSpc>
                <a:spcPct val="90000"/>
              </a:lnSpc>
            </a:pPr>
            <a:endParaRPr lang="en-GB" altLang="en-US" sz="2800" i="1" smtClean="0">
              <a:solidFill>
                <a:srgbClr val="CC0000"/>
              </a:solidFill>
            </a:endParaRPr>
          </a:p>
        </p:txBody>
      </p:sp>
      <p:pic>
        <p:nvPicPr>
          <p:cNvPr id="13316" name="Picture 5" descr="Pages from E92150_Page_3_small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76700"/>
            <a:ext cx="2051050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192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6546850" cy="1011237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latin typeface="Minion Pro"/>
                <a:ea typeface="+mn-ea"/>
                <a:cs typeface="+mn-cs"/>
              </a:rPr>
              <a:t>People are living longer</a:t>
            </a:r>
          </a:p>
        </p:txBody>
      </p:sp>
      <p:pic>
        <p:nvPicPr>
          <p:cNvPr id="14339" name="Image 14" descr="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037"/>
          <a:stretch>
            <a:fillRect/>
          </a:stretch>
        </p:blipFill>
        <p:spPr bwMode="auto">
          <a:xfrm>
            <a:off x="0" y="2149475"/>
            <a:ext cx="91440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Rectangle 2"/>
          <p:cNvSpPr>
            <a:spLocks noChangeArrowheads="1"/>
          </p:cNvSpPr>
          <p:nvPr/>
        </p:nvSpPr>
        <p:spPr bwMode="auto">
          <a:xfrm>
            <a:off x="2195513" y="1612900"/>
            <a:ext cx="4662487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en-US" sz="2800" b="1"/>
              <a:t>Lidé žijí v průměru o 20 let déle než před 50 lety</a:t>
            </a:r>
            <a:endParaRPr lang="en-GB" altLang="en-US" sz="2800"/>
          </a:p>
        </p:txBody>
      </p:sp>
      <p:sp>
        <p:nvSpPr>
          <p:cNvPr id="14341" name="Rectangle 3"/>
          <p:cNvSpPr>
            <a:spLocks noChangeArrowheads="1"/>
          </p:cNvSpPr>
          <p:nvPr/>
        </p:nvSpPr>
        <p:spPr bwMode="auto">
          <a:xfrm>
            <a:off x="1835150" y="4149725"/>
            <a:ext cx="7129463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en-US" sz="2800" b="1">
              <a:latin typeface="Minion Pro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en-US" sz="2800" b="1">
                <a:latin typeface="Minion Pro"/>
              </a:rPr>
              <a:t>Jak je těchto 20 let navíc prožito....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en-US" sz="2800" b="1">
              <a:latin typeface="Minion Pro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FFC000"/>
                </a:solidFill>
              </a:rPr>
              <a:t>… </a:t>
            </a:r>
            <a:r>
              <a:rPr lang="cs-CZ" altLang="en-US" sz="2800" b="1">
                <a:solidFill>
                  <a:srgbClr val="FFC000"/>
                </a:solidFill>
              </a:rPr>
              <a:t>Hodně záleží na zdraví</a:t>
            </a:r>
            <a:endParaRPr lang="en-US" altLang="en-US" sz="2800" b="1">
              <a:solidFill>
                <a:srgbClr val="FFC000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2800"/>
          </a:p>
        </p:txBody>
      </p:sp>
    </p:spTree>
    <p:extLst>
      <p:ext uri="{BB962C8B-B14F-4D97-AF65-F5344CB8AC3E}">
        <p14:creationId xmlns:p14="http://schemas.microsoft.com/office/powerpoint/2010/main" val="35407753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txBody>
          <a:bodyPr/>
          <a:lstStyle/>
          <a:p>
            <a:pPr>
              <a:defRPr/>
            </a:pPr>
            <a:r>
              <a:rPr lang="cs-CZ" sz="2800" dirty="0" smtClean="0">
                <a:latin typeface="Arial Narrow" panose="020B0606020202030204" pitchFamily="34" charset="0"/>
              </a:rPr>
              <a:t>O kvalitě prožitého života  vypovídá</a:t>
            </a:r>
            <a:br>
              <a:rPr lang="cs-CZ" sz="2800" dirty="0" smtClean="0">
                <a:latin typeface="Arial Narrow" panose="020B0606020202030204" pitchFamily="34" charset="0"/>
              </a:rPr>
            </a:br>
            <a:r>
              <a:rPr lang="cs-CZ" sz="2800" dirty="0" smtClean="0">
                <a:latin typeface="Arial Narrow" panose="020B0606020202030204" pitchFamily="34" charset="0"/>
              </a:rPr>
              <a:t> </a:t>
            </a:r>
            <a:r>
              <a:rPr lang="cs-CZ" sz="2800" b="1" dirty="0" smtClean="0">
                <a:latin typeface="Arial Narrow" panose="020B0606020202030204" pitchFamily="34" charset="0"/>
              </a:rPr>
              <a:t>ukazatel </a:t>
            </a:r>
            <a:r>
              <a:rPr lang="cs-CZ" sz="2800" b="1" dirty="0">
                <a:latin typeface="Arial Narrow" panose="020B0606020202030204" pitchFamily="34" charset="0"/>
              </a:rPr>
              <a:t>délky </a:t>
            </a:r>
            <a:r>
              <a:rPr lang="cs-CZ" sz="2800" b="1" dirty="0" smtClean="0">
                <a:latin typeface="Arial Narrow" panose="020B0606020202030204" pitchFamily="34" charset="0"/>
              </a:rPr>
              <a:t>života </a:t>
            </a:r>
            <a:r>
              <a:rPr lang="cs-CZ" sz="2800" b="1" dirty="0">
                <a:latin typeface="Arial Narrow" panose="020B0606020202030204" pitchFamily="34" charset="0"/>
              </a:rPr>
              <a:t>prožitého ve </a:t>
            </a:r>
            <a:r>
              <a:rPr lang="cs-CZ" sz="2800" b="1" dirty="0" smtClean="0">
                <a:latin typeface="Arial Narrow" panose="020B0606020202030204" pitchFamily="34" charset="0"/>
              </a:rPr>
              <a:t>zdraví   </a:t>
            </a:r>
            <a:r>
              <a:rPr lang="cs-CZ" sz="2800" b="1" dirty="0" err="1" smtClean="0">
                <a:latin typeface="Arial Narrow" panose="020B0606020202030204" pitchFamily="34" charset="0"/>
              </a:rPr>
              <a:t>Healthy</a:t>
            </a:r>
            <a:r>
              <a:rPr lang="cs-CZ" sz="2800" b="1" dirty="0" smtClean="0">
                <a:latin typeface="Arial Narrow" panose="020B0606020202030204" pitchFamily="34" charset="0"/>
              </a:rPr>
              <a:t> </a:t>
            </a:r>
            <a:r>
              <a:rPr lang="cs-CZ" sz="2800" b="1" dirty="0" err="1" smtClean="0">
                <a:latin typeface="Arial Narrow" panose="020B0606020202030204" pitchFamily="34" charset="0"/>
              </a:rPr>
              <a:t>Life</a:t>
            </a:r>
            <a:r>
              <a:rPr lang="cs-CZ" sz="2800" b="1" dirty="0" smtClean="0">
                <a:latin typeface="Arial Narrow" panose="020B0606020202030204" pitchFamily="34" charset="0"/>
              </a:rPr>
              <a:t> </a:t>
            </a:r>
            <a:r>
              <a:rPr lang="cs-CZ" sz="2800" b="1" dirty="0" err="1" smtClean="0">
                <a:latin typeface="Arial Narrow" panose="020B0606020202030204" pitchFamily="34" charset="0"/>
              </a:rPr>
              <a:t>Years</a:t>
            </a:r>
            <a:endParaRPr lang="cs-CZ" altLang="cs-CZ" sz="2800" b="1" dirty="0" smtClean="0">
              <a:ea typeface="ＭＳ Ｐゴシック" pitchFamily="34" charset="-128"/>
            </a:endParaRPr>
          </a:p>
        </p:txBody>
      </p:sp>
      <p:pic>
        <p:nvPicPr>
          <p:cNvPr id="1536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588" y="2781300"/>
            <a:ext cx="4826000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2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57" r="9969" b="10492"/>
          <a:stretch>
            <a:fillRect/>
          </a:stretch>
        </p:blipFill>
        <p:spPr bwMode="auto">
          <a:xfrm>
            <a:off x="-223838" y="2565400"/>
            <a:ext cx="9475788" cy="429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ál 5"/>
          <p:cNvSpPr/>
          <p:nvPr/>
        </p:nvSpPr>
        <p:spPr>
          <a:xfrm>
            <a:off x="3181350" y="7404100"/>
            <a:ext cx="390525" cy="2571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" name="Ovál 5"/>
          <p:cNvSpPr/>
          <p:nvPr/>
        </p:nvSpPr>
        <p:spPr>
          <a:xfrm>
            <a:off x="3181350" y="7966075"/>
            <a:ext cx="390525" cy="2571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7" name="Ovál 5"/>
          <p:cNvSpPr/>
          <p:nvPr/>
        </p:nvSpPr>
        <p:spPr>
          <a:xfrm>
            <a:off x="5238750" y="7961313"/>
            <a:ext cx="390525" cy="2571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Ovál 5"/>
          <p:cNvSpPr/>
          <p:nvPr/>
        </p:nvSpPr>
        <p:spPr>
          <a:xfrm>
            <a:off x="5238750" y="7413625"/>
            <a:ext cx="390525" cy="2571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5369" name="Rectangle 9"/>
          <p:cNvSpPr>
            <a:spLocks noChangeArrowheads="1"/>
          </p:cNvSpPr>
          <p:nvPr/>
        </p:nvSpPr>
        <p:spPr bwMode="auto">
          <a:xfrm>
            <a:off x="1547813" y="1641475"/>
            <a:ext cx="7485062" cy="129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en-US" sz="2000" b="1">
                <a:ea typeface="Times New Roman" pitchFamily="18" charset="0"/>
                <a:cs typeface="Times-Bold"/>
              </a:rPr>
              <a:t>Srovnání vývoje délky života ve zdraví a v nemoci u mužů a žen v ČR a ve Švédsku mezi roky 1962 a 2010 </a:t>
            </a:r>
            <a:r>
              <a:rPr lang="cs-CZ" altLang="en-US" sz="2000" i="1">
                <a:ea typeface="Times New Roman" pitchFamily="18" charset="0"/>
                <a:cs typeface="Times-Bold"/>
              </a:rPr>
              <a:t>(</a:t>
            </a:r>
            <a:r>
              <a:rPr lang="cs-CZ" altLang="en-US" sz="1600" i="1">
                <a:ea typeface="Times New Roman" pitchFamily="18" charset="0"/>
                <a:cs typeface="Times-Bold"/>
              </a:rPr>
              <a:t>Zdroj: HFA WHO)</a:t>
            </a:r>
            <a:endParaRPr lang="en-GB" altLang="en-US" sz="1600" i="1">
              <a:ea typeface="Times New Roman" pitchFamily="18" charset="0"/>
              <a:cs typeface="Times-Bold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2000">
              <a:ea typeface="Times New Roman" pitchFamily="18" charset="0"/>
              <a:cs typeface="Times-Bold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1800">
              <a:ea typeface="Times New Roman" pitchFamily="18" charset="0"/>
              <a:cs typeface="Times-Bold"/>
            </a:endParaRPr>
          </a:p>
        </p:txBody>
      </p:sp>
      <p:sp>
        <p:nvSpPr>
          <p:cNvPr id="15370" name="Rectangle 10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1800"/>
              <a:t/>
            </a:r>
            <a:br>
              <a:rPr lang="en-GB" altLang="en-US" sz="1800"/>
            </a:br>
            <a:endParaRPr lang="en-GB" altLang="en-US" sz="1800"/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en-US" sz="1200" i="1">
                <a:cs typeface="Times New Roman" pitchFamily="18" charset="0"/>
              </a:rPr>
              <a:t>Zdroj: HFA WHO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GB" altLang="en-US" sz="1800"/>
          </a:p>
        </p:txBody>
      </p:sp>
      <p:sp>
        <p:nvSpPr>
          <p:cNvPr id="11" name="Ovál 5"/>
          <p:cNvSpPr/>
          <p:nvPr/>
        </p:nvSpPr>
        <p:spPr>
          <a:xfrm>
            <a:off x="3376613" y="4132263"/>
            <a:ext cx="835025" cy="4492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2" name="Ovál 5"/>
          <p:cNvSpPr/>
          <p:nvPr/>
        </p:nvSpPr>
        <p:spPr>
          <a:xfrm>
            <a:off x="3376613" y="5229225"/>
            <a:ext cx="835025" cy="5032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4" name="Ovál 5"/>
          <p:cNvSpPr/>
          <p:nvPr/>
        </p:nvSpPr>
        <p:spPr>
          <a:xfrm>
            <a:off x="6443663" y="4132263"/>
            <a:ext cx="792162" cy="4492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5" name="Ovál 5"/>
          <p:cNvSpPr/>
          <p:nvPr/>
        </p:nvSpPr>
        <p:spPr>
          <a:xfrm>
            <a:off x="6443663" y="5229225"/>
            <a:ext cx="792162" cy="5032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300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050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17052"/>
            <a:ext cx="6911975" cy="1125538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en-US" dirty="0" smtClean="0"/>
              <a:t>Zajímavá zjištění</a:t>
            </a:r>
            <a:endParaRPr lang="en-GB" altLang="en-US" dirty="0" smtClean="0"/>
          </a:p>
        </p:txBody>
      </p:sp>
      <p:sp>
        <p:nvSpPr>
          <p:cNvPr id="16387" name="Rectangle 2"/>
          <p:cNvSpPr>
            <a:spLocks noChangeArrowheads="1"/>
          </p:cNvSpPr>
          <p:nvPr/>
        </p:nvSpPr>
        <p:spPr bwMode="auto">
          <a:xfrm>
            <a:off x="395536" y="1196752"/>
            <a:ext cx="8497639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Arial" pitchFamily="34" charset="0"/>
              <a:buChar char="•"/>
            </a:pPr>
            <a:r>
              <a:rPr lang="cs-CZ" altLang="cs-CZ" sz="2400" dirty="0">
                <a:latin typeface="Arial Narrow" pitchFamily="34" charset="0"/>
              </a:rPr>
              <a:t>O kvalitě prožitého života více vypovídá </a:t>
            </a:r>
            <a:r>
              <a:rPr lang="cs-CZ" altLang="cs-CZ" sz="2400" b="1" dirty="0">
                <a:latin typeface="Arial Narrow" pitchFamily="34" charset="0"/>
              </a:rPr>
              <a:t>ukazatel délky života prožitého ve zdraví</a:t>
            </a:r>
            <a:r>
              <a:rPr lang="cs-CZ" altLang="cs-CZ" sz="2400" dirty="0">
                <a:latin typeface="Arial Narrow" pitchFamily="34" charset="0"/>
              </a:rPr>
              <a:t>, který vyjadřuje, kolik let prožijí lidé bez nemoci a zdravotních omezení – ten je </a:t>
            </a:r>
            <a:r>
              <a:rPr lang="cs-CZ" altLang="cs-CZ" sz="2400" b="1" dirty="0">
                <a:latin typeface="Arial Narrow" pitchFamily="34" charset="0"/>
              </a:rPr>
              <a:t>pro českou populaci v průměru 62 roků.</a:t>
            </a:r>
          </a:p>
          <a:p>
            <a:pPr eaLnBrk="1" hangingPunct="1">
              <a:spcBef>
                <a:spcPct val="0"/>
              </a:spcBef>
              <a:buClrTx/>
              <a:buFont typeface="Arial" pitchFamily="34" charset="0"/>
              <a:buChar char="•"/>
            </a:pPr>
            <a:r>
              <a:rPr lang="cs-CZ" altLang="cs-CZ" sz="2400" b="1" dirty="0">
                <a:latin typeface="Arial Narrow" pitchFamily="34" charset="0"/>
              </a:rPr>
              <a:t>Průměrný počet let prožitých ve zdraví byl v ČR roce 2010 stejný, jako byl v roce 1962.</a:t>
            </a:r>
          </a:p>
          <a:p>
            <a:pPr eaLnBrk="1" hangingPunct="1">
              <a:spcBef>
                <a:spcPct val="0"/>
              </a:spcBef>
              <a:buClrTx/>
              <a:buFont typeface="Arial" pitchFamily="34" charset="0"/>
              <a:buChar char="•"/>
            </a:pPr>
            <a:r>
              <a:rPr lang="cs-CZ" altLang="cs-CZ" sz="2400" b="1" dirty="0">
                <a:solidFill>
                  <a:srgbClr val="C00000"/>
                </a:solidFill>
                <a:latin typeface="Arial Narrow" pitchFamily="34" charset="0"/>
              </a:rPr>
              <a:t>Prodlužování délky života tudíž v ČR spočívá ve zvyšování počtu let prožitých v nemoci</a:t>
            </a:r>
          </a:p>
          <a:p>
            <a:pPr eaLnBrk="1" hangingPunct="1">
              <a:spcBef>
                <a:spcPct val="0"/>
              </a:spcBef>
              <a:buClrTx/>
              <a:buFont typeface="Arial" pitchFamily="34" charset="0"/>
              <a:buChar char="•"/>
            </a:pPr>
            <a:r>
              <a:rPr lang="cs-CZ" altLang="cs-CZ" sz="2400" dirty="0">
                <a:latin typeface="Arial Narrow" pitchFamily="34" charset="0"/>
              </a:rPr>
              <a:t>Např. </a:t>
            </a:r>
            <a:r>
              <a:rPr lang="cs-CZ" altLang="cs-CZ" sz="2400" b="1" dirty="0">
                <a:latin typeface="Arial Narrow" pitchFamily="34" charset="0"/>
              </a:rPr>
              <a:t>ve Švédsku </a:t>
            </a:r>
            <a:r>
              <a:rPr lang="cs-CZ" altLang="cs-CZ" sz="2400" dirty="0">
                <a:latin typeface="Arial Narrow" pitchFamily="34" charset="0"/>
              </a:rPr>
              <a:t>se za stejnou dobu prodloužila doba prožitá ve zdraví v průměru o 9 let a </a:t>
            </a:r>
            <a:r>
              <a:rPr lang="cs-CZ" altLang="cs-CZ" sz="2400" b="1" dirty="0">
                <a:latin typeface="Arial Narrow" pitchFamily="34" charset="0"/>
              </a:rPr>
              <a:t>lidé zde prožijí ve zdraví 71 let, což je o 9 roků více, než v ČR. </a:t>
            </a:r>
          </a:p>
          <a:p>
            <a:pPr eaLnBrk="1" hangingPunct="1">
              <a:spcBef>
                <a:spcPct val="0"/>
              </a:spcBef>
              <a:buClrTx/>
              <a:buFont typeface="Arial" pitchFamily="34" charset="0"/>
              <a:buChar char="•"/>
            </a:pPr>
            <a:r>
              <a:rPr lang="cs-CZ" altLang="cs-CZ" sz="2400" dirty="0">
                <a:latin typeface="Arial Narrow" pitchFamily="34" charset="0"/>
              </a:rPr>
              <a:t>Ačkoli se průměrný věk mužů v ČR za posledních dvacet let zvýšil o 7,5 a žen o 5,5 roku, je přesto </a:t>
            </a:r>
            <a:r>
              <a:rPr lang="cs-CZ" altLang="cs-CZ" sz="2400" b="1" dirty="0">
                <a:latin typeface="Arial Narrow" pitchFamily="34" charset="0"/>
              </a:rPr>
              <a:t>úmrtnost naší populace výrazně horší než ve vyspělých evropských státech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cs-CZ" sz="2400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43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314" name="Title 1"/>
          <p:cNvSpPr>
            <a:spLocks noGrp="1"/>
          </p:cNvSpPr>
          <p:nvPr>
            <p:ph type="title" idx="4294967295"/>
          </p:nvPr>
        </p:nvSpPr>
        <p:spPr>
          <a:xfrm>
            <a:off x="539552" y="188913"/>
            <a:ext cx="8425061" cy="647700"/>
          </a:xfrm>
        </p:spPr>
        <p:txBody>
          <a:bodyPr/>
          <a:lstStyle/>
          <a:p>
            <a:pPr>
              <a:defRPr/>
            </a:pPr>
            <a:r>
              <a:rPr lang="cs-CZ" altLang="en-US" sz="1800" b="1">
                <a:cs typeface="Arial" pitchFamily="34" charset="0"/>
              </a:rPr>
              <a:t>Zdraví 2020 – nová dlouhodobá evropská strategie WHO</a:t>
            </a:r>
            <a:br>
              <a:rPr lang="cs-CZ" altLang="en-US" sz="1800" b="1">
                <a:cs typeface="Arial" pitchFamily="34" charset="0"/>
              </a:rPr>
            </a:br>
            <a:r>
              <a:rPr lang="cs-CZ" altLang="en-US" sz="1800" b="1">
                <a:cs typeface="Arial" pitchFamily="34" charset="0"/>
              </a:rPr>
              <a:t>přijata na </a:t>
            </a:r>
            <a:r>
              <a:rPr lang="en-GB" altLang="en-US" sz="1800" b="1">
                <a:cs typeface="Arial" pitchFamily="34" charset="0"/>
              </a:rPr>
              <a:t>62</a:t>
            </a:r>
            <a:r>
              <a:rPr lang="cs-CZ" altLang="en-US" sz="1800" b="1">
                <a:cs typeface="Arial" pitchFamily="34" charset="0"/>
              </a:rPr>
              <a:t> Regionálním výboru v září 2012</a:t>
            </a:r>
            <a:endParaRPr lang="en-GB" altLang="en-US" sz="1800" b="1"/>
          </a:p>
        </p:txBody>
      </p:sp>
      <p:sp>
        <p:nvSpPr>
          <p:cNvPr id="17411" name="Content Placeholder 2"/>
          <p:cNvSpPr>
            <a:spLocks noGrp="1"/>
          </p:cNvSpPr>
          <p:nvPr>
            <p:ph idx="4294967295"/>
          </p:nvPr>
        </p:nvSpPr>
        <p:spPr>
          <a:xfrm>
            <a:off x="107505" y="1196752"/>
            <a:ext cx="9036496" cy="2519586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cs-CZ" altLang="en-US" sz="2000" dirty="0" smtClean="0">
                <a:solidFill>
                  <a:srgbClr val="000000"/>
                </a:solidFill>
              </a:rPr>
              <a:t>Stanovuje 4 prioritní oblasti pro politická opatření:</a:t>
            </a:r>
          </a:p>
          <a:p>
            <a:r>
              <a:rPr lang="cs-CZ" altLang="en-US" sz="2000" dirty="0" smtClean="0">
                <a:solidFill>
                  <a:srgbClr val="FF0000"/>
                </a:solidFill>
              </a:rPr>
              <a:t>Investování do zdraví v průběhu celého životního cyklu a vytváření  možností pro posilování zodpovědnosti občanů ke zdraví</a:t>
            </a:r>
          </a:p>
          <a:p>
            <a:r>
              <a:rPr lang="cs-CZ" altLang="en-US" sz="2000" dirty="0" smtClean="0">
                <a:solidFill>
                  <a:srgbClr val="000000"/>
                </a:solidFill>
              </a:rPr>
              <a:t> Řešení největších zdravotních výzev v evropském regionu – přenosné a nepřenosné nemoci</a:t>
            </a:r>
          </a:p>
          <a:p>
            <a:r>
              <a:rPr lang="cs-CZ" altLang="en-US" sz="2000" dirty="0" smtClean="0">
                <a:solidFill>
                  <a:srgbClr val="000000"/>
                </a:solidFill>
              </a:rPr>
              <a:t>Posilování zdravotnických systémů, v jejichž centru jsou lidé</a:t>
            </a:r>
          </a:p>
          <a:p>
            <a:r>
              <a:rPr lang="cs-CZ" altLang="en-US" sz="2000" dirty="0" smtClean="0">
                <a:solidFill>
                  <a:srgbClr val="FF0000"/>
                </a:solidFill>
              </a:rPr>
              <a:t>Vytváření zdravých komunit a podpůrného prostředí pro zdraví občanů</a:t>
            </a:r>
            <a:br>
              <a:rPr lang="cs-CZ" altLang="en-US" sz="2000" dirty="0" smtClean="0">
                <a:solidFill>
                  <a:srgbClr val="FF0000"/>
                </a:solidFill>
              </a:rPr>
            </a:br>
            <a:endParaRPr lang="en-GB" altLang="en-US" sz="2000" dirty="0" smtClean="0">
              <a:solidFill>
                <a:srgbClr val="FF0000"/>
              </a:solidFill>
            </a:endParaRPr>
          </a:p>
        </p:txBody>
      </p:sp>
      <p:pic>
        <p:nvPicPr>
          <p:cNvPr id="17412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4021138"/>
            <a:ext cx="5040313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988" y="4000500"/>
            <a:ext cx="4291012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520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5888"/>
            <a:ext cx="8763000" cy="1512887"/>
          </a:xfrm>
        </p:spPr>
        <p:txBody>
          <a:bodyPr lIns="0" tIns="0" rIns="0" bIns="0"/>
          <a:lstStyle/>
          <a:p>
            <a:pPr algn="ctr" eaLnBrk="1" hangingPunct="1">
              <a:defRPr/>
            </a:pPr>
            <a:r>
              <a:rPr lang="cs-CZ" altLang="en-US" sz="3200" dirty="0" smtClean="0"/>
              <a:t>WHO </a:t>
            </a:r>
            <a:r>
              <a:rPr lang="en-US" altLang="en-US" sz="3200" dirty="0" smtClean="0"/>
              <a:t>General </a:t>
            </a:r>
            <a:r>
              <a:rPr lang="en-US" altLang="en-US" sz="3200" dirty="0" err="1" smtClean="0"/>
              <a:t>Programme</a:t>
            </a:r>
            <a:r>
              <a:rPr lang="en-US" altLang="en-US" sz="3200" dirty="0" smtClean="0"/>
              <a:t> of Work </a:t>
            </a:r>
            <a:r>
              <a:rPr lang="cs-CZ" altLang="en-US" sz="3200" dirty="0" smtClean="0"/>
              <a:t/>
            </a:r>
            <a:br>
              <a:rPr lang="cs-CZ" altLang="en-US" sz="3200" dirty="0" smtClean="0"/>
            </a:br>
            <a:r>
              <a:rPr lang="en-GB" altLang="en-US" sz="2000" dirty="0" smtClean="0"/>
              <a:t>A Life Course Approach to the Health of Ageing Populations</a:t>
            </a:r>
            <a:r>
              <a:rPr lang="cs-CZ" altLang="en-US" sz="2000" dirty="0" smtClean="0"/>
              <a:t/>
            </a:r>
            <a:br>
              <a:rPr lang="cs-CZ" altLang="en-US" sz="2000" dirty="0" smtClean="0"/>
            </a:br>
            <a:r>
              <a:rPr lang="cs-CZ" altLang="en-US" sz="2400" dirty="0" smtClean="0"/>
              <a:t>Celoživotní postoj ke zdraví stárnoucí populace</a:t>
            </a:r>
            <a:endParaRPr lang="en-US" altLang="en-US" sz="2400" dirty="0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71600" y="1628799"/>
            <a:ext cx="7920880" cy="4968851"/>
          </a:xfrm>
        </p:spPr>
        <p:txBody>
          <a:bodyPr lIns="0" tIns="0" rIns="0" bIns="0"/>
          <a:lstStyle/>
          <a:p>
            <a:pPr eaLnBrk="1" hangingPunct="1">
              <a:lnSpc>
                <a:spcPct val="90000"/>
              </a:lnSpc>
            </a:pPr>
            <a:r>
              <a:rPr lang="cs-CZ" altLang="en-US" sz="2800" dirty="0" smtClean="0">
                <a:solidFill>
                  <a:srgbClr val="FF0000"/>
                </a:solidFill>
              </a:rPr>
              <a:t>Podpora zdraví v rámci životního cyklu</a:t>
            </a:r>
          </a:p>
          <a:p>
            <a:pPr eaLnBrk="1" hangingPunct="1">
              <a:lnSpc>
                <a:spcPct val="90000"/>
              </a:lnSpc>
            </a:pPr>
            <a:r>
              <a:rPr lang="cs-CZ" altLang="en-US" sz="2800" dirty="0" smtClean="0"/>
              <a:t>Orientace na primární zdravotní péči, dlouhodobou péči, paliativní péči</a:t>
            </a:r>
          </a:p>
          <a:p>
            <a:pPr eaLnBrk="1" hangingPunct="1">
              <a:lnSpc>
                <a:spcPct val="90000"/>
              </a:lnSpc>
            </a:pPr>
            <a:r>
              <a:rPr lang="cs-CZ" altLang="en-US" sz="2800" dirty="0" smtClean="0"/>
              <a:t>Nastavení opatření a modelů pro sledování a kvantifikaci rozdílných zdravotních potřeb starších lidí a jejich přístupu ke zdravotní péči</a:t>
            </a:r>
          </a:p>
          <a:p>
            <a:pPr eaLnBrk="1" hangingPunct="1">
              <a:lnSpc>
                <a:spcPct val="90000"/>
              </a:lnSpc>
            </a:pPr>
            <a:r>
              <a:rPr lang="cs-CZ" altLang="en-US" sz="2800" dirty="0" smtClean="0">
                <a:solidFill>
                  <a:srgbClr val="FF0000"/>
                </a:solidFill>
              </a:rPr>
              <a:t>Důraz na prostředí přátelské stárnoucí populaci </a:t>
            </a:r>
            <a:r>
              <a:rPr lang="cs-CZ" altLang="en-US" sz="2800" dirty="0" smtClean="0"/>
              <a:t>/ </a:t>
            </a:r>
            <a:r>
              <a:rPr lang="en-US" altLang="en-US" sz="2400" dirty="0" smtClean="0"/>
              <a:t>WHO Global and Regional Networks of Age-friendly Cities and Communities</a:t>
            </a:r>
            <a:r>
              <a:rPr lang="cs-CZ" altLang="en-US" sz="2400" dirty="0" smtClean="0"/>
              <a:t> </a:t>
            </a:r>
            <a:r>
              <a:rPr lang="cs-CZ" altLang="en-US" sz="2400" dirty="0" smtClean="0">
                <a:solidFill>
                  <a:srgbClr val="FF0000"/>
                </a:solidFill>
              </a:rPr>
              <a:t>– přenášení odpovědnosti na komunitu/municipalitu</a:t>
            </a:r>
            <a:endParaRPr lang="en-US" altLang="en-US" sz="2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49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313" y="-9128"/>
            <a:ext cx="45354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lum bright="-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0"/>
            <a:ext cx="612144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390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5" name="Rectangle 7"/>
          <p:cNvSpPr>
            <a:spLocks noChangeArrowheads="1"/>
          </p:cNvSpPr>
          <p:nvPr/>
        </p:nvSpPr>
        <p:spPr bwMode="auto">
          <a:xfrm>
            <a:off x="611561" y="11113"/>
            <a:ext cx="8540378" cy="1143000"/>
          </a:xfrm>
          <a:prstGeom prst="rect">
            <a:avLst/>
          </a:prstGeom>
          <a:noFill/>
          <a:ln w="9525">
            <a:solidFill>
              <a:srgbClr val="FFFF99"/>
            </a:solidFill>
            <a:miter lim="800000"/>
            <a:headEnd/>
            <a:tailEnd/>
          </a:ln>
          <a:effectLst/>
        </p:spPr>
        <p:txBody>
          <a:bodyPr anchor="ctr"/>
          <a:lstStyle>
            <a:lvl1pPr algn="l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cs-CZ" altLang="en-US" sz="27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Dobrá praxe Zdravých měst</a:t>
            </a:r>
            <a:br>
              <a:rPr lang="cs-CZ" altLang="en-US" sz="27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</a:br>
            <a:r>
              <a:rPr lang="cs-CZ" altLang="en-US" sz="27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v oblasti zdravého stárnutí a péče o seniory</a:t>
            </a:r>
            <a:r>
              <a:rPr lang="cs-CZ" altLang="en-US" sz="2700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</a:t>
            </a:r>
          </a:p>
        </p:txBody>
      </p:sp>
      <p:sp>
        <p:nvSpPr>
          <p:cNvPr id="535555" name="Text Box 3"/>
          <p:cNvSpPr txBox="1">
            <a:spLocks noChangeArrowheads="1"/>
          </p:cNvSpPr>
          <p:nvPr/>
        </p:nvSpPr>
        <p:spPr bwMode="auto">
          <a:xfrm>
            <a:off x="4140200" y="1341438"/>
            <a:ext cx="5003800" cy="146367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8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179388" indent="-5334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358775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752600" indent="-3810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209800" indent="-3810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6670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31242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5814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40386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2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en-US" sz="1500" b="1" u="sng">
                <a:latin typeface="Verdana" pitchFamily="34" charset="0"/>
              </a:rPr>
              <a:t>Namátkový výběr aktivit ve městech:</a:t>
            </a:r>
          </a:p>
          <a:p>
            <a:pPr lvl="2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en-US" sz="1500" b="1">
                <a:latin typeface="Verdana" pitchFamily="34" charset="0"/>
              </a:rPr>
              <a:t>Sportovní hry seniorů (Mladá Boleslav)</a:t>
            </a:r>
          </a:p>
          <a:p>
            <a:pPr lvl="2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en-US" sz="1500" b="1">
                <a:latin typeface="Verdana" pitchFamily="34" charset="0"/>
              </a:rPr>
              <a:t>Centrum soc. služeb a pomoci (Chrudim)</a:t>
            </a:r>
            <a:br>
              <a:rPr lang="cs-CZ" altLang="en-US" sz="1500" b="1">
                <a:latin typeface="Verdana" pitchFamily="34" charset="0"/>
              </a:rPr>
            </a:br>
            <a:r>
              <a:rPr lang="cs-CZ" altLang="en-US" sz="1500" b="1">
                <a:latin typeface="Verdana" pitchFamily="34" charset="0"/>
              </a:rPr>
              <a:t>Komunitní aktivity seniorů (Poděbrady)</a:t>
            </a:r>
          </a:p>
          <a:p>
            <a:pPr lvl="2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en-US" sz="1500" b="1">
                <a:latin typeface="Verdana" pitchFamily="34" charset="0"/>
              </a:rPr>
              <a:t>Den seniorů (Vsetín)</a:t>
            </a:r>
          </a:p>
          <a:p>
            <a:pPr lvl="2" eaLnBrk="1" hangingPunct="1">
              <a:spcBef>
                <a:spcPct val="0"/>
              </a:spcBef>
              <a:buClrTx/>
              <a:buFontTx/>
              <a:buNone/>
            </a:pPr>
            <a:endParaRPr lang="cs-CZ" altLang="en-US" sz="1500">
              <a:latin typeface="Verdana" pitchFamily="34" charset="0"/>
            </a:endParaRPr>
          </a:p>
        </p:txBody>
      </p:sp>
      <p:pic>
        <p:nvPicPr>
          <p:cNvPr id="22532" name="Picture 4" descr="Dobra_prax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163" y="3225800"/>
            <a:ext cx="6192837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5" descr="img_04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975"/>
            <a:ext cx="4127500" cy="3095625"/>
          </a:xfrm>
          <a:prstGeom prst="rect">
            <a:avLst/>
          </a:prstGeom>
          <a:noFill/>
          <a:ln w="9525">
            <a:solidFill>
              <a:srgbClr val="FFFF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14875"/>
            <a:ext cx="2916238" cy="2143125"/>
          </a:xfrm>
          <a:prstGeom prst="rect">
            <a:avLst/>
          </a:prstGeom>
          <a:noFill/>
          <a:ln w="9525" algn="ctr">
            <a:solidFill>
              <a:srgbClr val="FFFF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929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78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35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35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5" grpId="0" animBg="1"/>
      <p:bldP spid="53555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363" y="4763"/>
            <a:ext cx="9402763" cy="572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6" name="Rectangle 4"/>
          <p:cNvSpPr>
            <a:spLocks noChangeArrowheads="1"/>
          </p:cNvSpPr>
          <p:nvPr/>
        </p:nvSpPr>
        <p:spPr bwMode="auto">
          <a:xfrm>
            <a:off x="-7938" y="5903913"/>
            <a:ext cx="9144001" cy="95408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prstDash val="sysDot"/>
            <a:miter lim="800000"/>
            <a:headEnd/>
            <a:tailEnd/>
          </a:ln>
          <a:effectLst>
            <a:outerShdw blurRad="50800" dist="38100" dir="16200000" sx="110000" sy="110000" rotWithShape="0">
              <a:schemeClr val="accent4">
                <a:lumMod val="50000"/>
                <a:lumOff val="50000"/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>
              <a:defRPr/>
            </a:pPr>
            <a:r>
              <a:rPr lang="cs-CZ" sz="3200" b="1" dirty="0">
                <a:solidFill>
                  <a:srgbClr val="000000">
                    <a:lumMod val="65000"/>
                    <a:lumOff val="35000"/>
                  </a:srgbClr>
                </a:solidFill>
                <a:latin typeface="Verdana" pitchFamily="34" charset="0"/>
                <a:hlinkClick r:id="rId3"/>
              </a:rPr>
              <a:t>www.DobraPraxe.cz</a:t>
            </a:r>
            <a:r>
              <a:rPr lang="en-US" sz="3200" b="1" dirty="0">
                <a:solidFill>
                  <a:srgbClr val="000000">
                    <a:lumMod val="65000"/>
                    <a:lumOff val="35000"/>
                  </a:srgbClr>
                </a:solidFill>
                <a:latin typeface="Verdana" pitchFamily="34" charset="0"/>
              </a:rPr>
              <a:t/>
            </a:r>
            <a:br>
              <a:rPr lang="en-US" sz="3200" b="1" dirty="0">
                <a:solidFill>
                  <a:srgbClr val="000000">
                    <a:lumMod val="65000"/>
                    <a:lumOff val="35000"/>
                  </a:srgbClr>
                </a:solidFill>
                <a:latin typeface="Verdana" pitchFamily="34" charset="0"/>
              </a:rPr>
            </a:br>
            <a:r>
              <a:rPr lang="en-US" sz="2400" dirty="0">
                <a:solidFill>
                  <a:srgbClr val="000000">
                    <a:lumMod val="65000"/>
                    <a:lumOff val="35000"/>
                  </a:srgbClr>
                </a:solidFill>
                <a:latin typeface="Verdana" pitchFamily="34" charset="0"/>
              </a:rPr>
              <a:t>[</a:t>
            </a:r>
            <a:r>
              <a:rPr lang="cs-CZ" sz="2400" dirty="0">
                <a:solidFill>
                  <a:srgbClr val="000000">
                    <a:lumMod val="65000"/>
                    <a:lumOff val="35000"/>
                  </a:srgbClr>
                </a:solidFill>
                <a:latin typeface="Verdana" pitchFamily="34" charset="0"/>
              </a:rPr>
              <a:t> </a:t>
            </a:r>
            <a:r>
              <a:rPr lang="cs-CZ" sz="2400" b="1" dirty="0">
                <a:solidFill>
                  <a:srgbClr val="000000">
                    <a:lumMod val="65000"/>
                    <a:lumOff val="35000"/>
                  </a:srgbClr>
                </a:solidFill>
                <a:latin typeface="Verdana" pitchFamily="34" charset="0"/>
              </a:rPr>
              <a:t>1500</a:t>
            </a:r>
            <a:r>
              <a:rPr lang="cs-CZ" sz="2400" dirty="0">
                <a:solidFill>
                  <a:srgbClr val="000000">
                    <a:lumMod val="65000"/>
                    <a:lumOff val="35000"/>
                  </a:srgbClr>
                </a:solidFill>
                <a:latin typeface="Verdana" pitchFamily="34" charset="0"/>
              </a:rPr>
              <a:t> inspirací z ČR i zahraničí</a:t>
            </a:r>
            <a:r>
              <a:rPr lang="en-US" sz="2400" dirty="0">
                <a:solidFill>
                  <a:srgbClr val="000000">
                    <a:lumMod val="65000"/>
                    <a:lumOff val="35000"/>
                  </a:srgbClr>
                </a:solidFill>
                <a:latin typeface="Verdana" pitchFamily="34" charset="0"/>
              </a:rPr>
              <a:t>, </a:t>
            </a:r>
            <a:r>
              <a:rPr lang="cs-CZ" sz="2400" dirty="0">
                <a:solidFill>
                  <a:srgbClr val="000000">
                    <a:lumMod val="65000"/>
                    <a:lumOff val="35000"/>
                  </a:srgbClr>
                </a:solidFill>
                <a:latin typeface="Verdana" pitchFamily="34" charset="0"/>
              </a:rPr>
              <a:t>týdně nové </a:t>
            </a:r>
            <a:r>
              <a:rPr lang="en-US" sz="2400" dirty="0">
                <a:solidFill>
                  <a:srgbClr val="000000">
                    <a:lumMod val="65000"/>
                    <a:lumOff val="35000"/>
                  </a:srgbClr>
                </a:solidFill>
                <a:latin typeface="Verdana" pitchFamily="34" charset="0"/>
              </a:rPr>
              <a:t>]</a:t>
            </a:r>
            <a:endParaRPr lang="cs-CZ" sz="2400" dirty="0">
              <a:solidFill>
                <a:srgbClr val="000000">
                  <a:lumMod val="65000"/>
                  <a:lumOff val="35000"/>
                </a:srgbClr>
              </a:solidFill>
              <a:latin typeface="Verdana" pitchFamily="34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23813" y="2420938"/>
            <a:ext cx="9121775" cy="3240087"/>
          </a:xfrm>
          <a:prstGeom prst="rect">
            <a:avLst/>
          </a:prstGeom>
          <a:noFill/>
          <a:ln w="63500">
            <a:solidFill>
              <a:schemeClr val="accent4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outerShdw blurRad="63500" sx="108000" sy="108000" algn="ctr" rotWithShape="0">
              <a:srgbClr val="FFFF99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pPr>
              <a:defRPr/>
            </a:pPr>
            <a:endParaRPr lang="cs-CZ" sz="320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 rot="629699">
            <a:off x="6337300" y="358775"/>
            <a:ext cx="2660650" cy="2159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>
            <a:outerShdw blurRad="50800" dist="38100" dir="13500000" sx="106000" sy="106000" algn="br" rotWithShape="0">
              <a:schemeClr val="bg1">
                <a:alpha val="40000"/>
              </a:schemeClr>
            </a:outerShdw>
          </a:effectLst>
          <a:extLst/>
        </p:spPr>
        <p:txBody>
          <a:bodyPr anchor="ctr">
            <a:spAutoFit/>
          </a:bodyPr>
          <a:lstStyle/>
          <a:p>
            <a:pPr>
              <a:defRPr/>
            </a:pPr>
            <a:endParaRPr lang="cs-CZ" sz="3200" b="1" u="sng" dirty="0">
              <a:solidFill>
                <a:srgbClr val="000000">
                  <a:lumMod val="65000"/>
                  <a:lumOff val="35000"/>
                </a:srgbClr>
              </a:solidFill>
              <a:latin typeface="Verdana" pitchFamily="34" charset="0"/>
            </a:endParaRPr>
          </a:p>
          <a:p>
            <a:pPr>
              <a:defRPr/>
            </a:pPr>
            <a:endParaRPr lang="cs-CZ" sz="3200" b="1" u="sng" dirty="0">
              <a:solidFill>
                <a:srgbClr val="000000">
                  <a:lumMod val="65000"/>
                  <a:lumOff val="35000"/>
                </a:srgbClr>
              </a:solidFill>
              <a:latin typeface="Verdana" pitchFamily="34" charset="0"/>
            </a:endParaRPr>
          </a:p>
          <a:p>
            <a:pPr>
              <a:defRPr/>
            </a:pPr>
            <a:endParaRPr lang="cs-CZ" sz="3200" b="1" u="sng" dirty="0">
              <a:solidFill>
                <a:srgbClr val="000000">
                  <a:lumMod val="65000"/>
                  <a:lumOff val="35000"/>
                </a:srgbClr>
              </a:solidFill>
              <a:latin typeface="Verdana" pitchFamily="34" charset="0"/>
            </a:endParaRPr>
          </a:p>
        </p:txBody>
      </p:sp>
      <p:sp>
        <p:nvSpPr>
          <p:cNvPr id="7" name="Zaoblený obdélník 6"/>
          <p:cNvSpPr/>
          <p:nvPr/>
        </p:nvSpPr>
        <p:spPr>
          <a:xfrm rot="629957">
            <a:off x="6191250" y="144463"/>
            <a:ext cx="2898775" cy="2554287"/>
          </a:xfrm>
          <a:prstGeom prst="roundRect">
            <a:avLst/>
          </a:prstGeom>
          <a:noFill/>
          <a:ln w="127000">
            <a:solidFill>
              <a:srgbClr val="009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cs-CZ" sz="3200" dirty="0">
                <a:solidFill>
                  <a:srgbClr val="000000">
                    <a:lumMod val="50000"/>
                    <a:lumOff val="50000"/>
                  </a:srgbClr>
                </a:solidFill>
              </a:rPr>
              <a:t>Příklady</a:t>
            </a:r>
            <a:br>
              <a:rPr lang="cs-CZ" sz="3200" dirty="0">
                <a:solidFill>
                  <a:srgbClr val="000000">
                    <a:lumMod val="50000"/>
                    <a:lumOff val="50000"/>
                  </a:srgbClr>
                </a:solidFill>
              </a:rPr>
            </a:br>
            <a:r>
              <a:rPr lang="cs-CZ" sz="3200" dirty="0">
                <a:solidFill>
                  <a:srgbClr val="000000">
                    <a:lumMod val="50000"/>
                    <a:lumOff val="50000"/>
                  </a:srgbClr>
                </a:solidFill>
              </a:rPr>
              <a:t>na webu 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cs-CZ" sz="3200" dirty="0">
                <a:solidFill>
                  <a:srgbClr val="000000">
                    <a:lumMod val="50000"/>
                    <a:lumOff val="50000"/>
                  </a:srgbClr>
                </a:solidFill>
              </a:rPr>
              <a:t>a také </a:t>
            </a:r>
            <a:br>
              <a:rPr lang="cs-CZ" sz="3200" dirty="0">
                <a:solidFill>
                  <a:srgbClr val="000000">
                    <a:lumMod val="50000"/>
                    <a:lumOff val="50000"/>
                  </a:srgbClr>
                </a:solidFill>
              </a:rPr>
            </a:br>
            <a:r>
              <a:rPr lang="en-US" sz="3200" dirty="0">
                <a:solidFill>
                  <a:srgbClr val="000000">
                    <a:lumMod val="50000"/>
                    <a:lumOff val="50000"/>
                  </a:srgbClr>
                </a:solidFill>
              </a:rPr>
              <a:t>e-</a:t>
            </a:r>
            <a:r>
              <a:rPr lang="cs-CZ" sz="3200" dirty="0">
                <a:solidFill>
                  <a:srgbClr val="000000">
                    <a:lumMod val="50000"/>
                    <a:lumOff val="50000"/>
                  </a:srgbClr>
                </a:solidFill>
              </a:rPr>
              <a:t>mailem</a:t>
            </a:r>
          </a:p>
        </p:txBody>
      </p:sp>
    </p:spTree>
    <p:extLst>
      <p:ext uri="{BB962C8B-B14F-4D97-AF65-F5344CB8AC3E}">
        <p14:creationId xmlns:p14="http://schemas.microsoft.com/office/powerpoint/2010/main" val="9990854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90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6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title slide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8627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611188" y="1484313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altLang="en-US" sz="4000" dirty="0" smtClean="0">
                <a:solidFill>
                  <a:schemeClr val="bg1"/>
                </a:solidFill>
              </a:rPr>
              <a:t>Strategy and action plan for healthy ageing in Europe </a:t>
            </a:r>
            <a:r>
              <a:rPr lang="cs-CZ" altLang="en-US" sz="4000" dirty="0" smtClean="0">
                <a:solidFill>
                  <a:schemeClr val="bg1"/>
                </a:solidFill>
              </a:rPr>
              <a:t/>
            </a:r>
            <a:br>
              <a:rPr lang="cs-CZ" altLang="en-US" sz="4000" dirty="0" smtClean="0">
                <a:solidFill>
                  <a:schemeClr val="bg1"/>
                </a:solidFill>
              </a:rPr>
            </a:br>
            <a:r>
              <a:rPr lang="en-GB" altLang="en-US" sz="4000" dirty="0" smtClean="0">
                <a:solidFill>
                  <a:schemeClr val="bg1"/>
                </a:solidFill>
              </a:rPr>
              <a:t>2012-20</a:t>
            </a:r>
            <a:r>
              <a:rPr lang="cs-CZ" altLang="en-US" sz="4000" dirty="0" smtClean="0">
                <a:solidFill>
                  <a:schemeClr val="bg1"/>
                </a:solidFill>
              </a:rPr>
              <a:t>20</a:t>
            </a:r>
            <a:r>
              <a:rPr lang="en-GB" altLang="en-US" sz="4000" dirty="0" smtClean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075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57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7" y="116633"/>
            <a:ext cx="8388424" cy="864095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en-US" sz="3200" b="1" dirty="0" smtClean="0"/>
              <a:t/>
            </a:r>
            <a:br>
              <a:rPr lang="cs-CZ" altLang="en-US" sz="3200" b="1" dirty="0" smtClean="0"/>
            </a:br>
            <a:r>
              <a:rPr lang="cs-CZ" altLang="en-US" sz="3200" b="1" dirty="0" smtClean="0"/>
              <a:t>Stárnutí a zdraví v globálním kontextu</a:t>
            </a:r>
            <a:endParaRPr lang="en-GB" altLang="en-US" sz="3200" b="1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47813" y="1700213"/>
            <a:ext cx="7291387" cy="43957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cs-CZ" altLang="en-US" sz="2000" dirty="0" smtClean="0"/>
              <a:t>Svět stárne rychle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altLang="en-US" sz="20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cs-CZ" altLang="en-US" sz="2000" dirty="0" smtClean="0"/>
              <a:t>Počet lidí starších 60 let v poměru k celkovému počtu světového obyvatelstva se zvýší z 11% v roce 2006 na 22% do roku 2050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altLang="en-US" sz="20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cs-CZ" altLang="en-US" sz="2000" dirty="0" smtClean="0"/>
              <a:t>V této době bude poprvé v lidských dějinách ve světové populaci více seniorů než dětí (do 14 r.)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altLang="en-US" sz="20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cs-CZ" altLang="en-US" sz="2000" dirty="0" smtClean="0"/>
              <a:t>Rozvojové země stárnou mnohem rychleji než rozvinuté země: do padesáti let bude více než 80% seniorů žít v rozvojových zemích, zatímco v roce 2005 to bylo 60%.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en-US" sz="2000" dirty="0" smtClean="0"/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altLang="en-US" sz="20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cs-CZ" altLang="en-US" sz="2000" dirty="0" smtClean="0"/>
              <a:t>Fenomén stárnutí je problémem i České republiky.</a:t>
            </a:r>
            <a:endParaRPr lang="en-GB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04868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6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"/>
            <a:ext cx="8299648" cy="1124744"/>
          </a:xfrm>
        </p:spPr>
        <p:txBody>
          <a:bodyPr/>
          <a:lstStyle/>
          <a:p>
            <a:pPr eaLnBrk="1" hangingPunct="1">
              <a:defRPr/>
            </a:pPr>
            <a:r>
              <a:rPr lang="sk-SK" altLang="en-US" sz="3200" b="1" dirty="0" smtClean="0"/>
              <a:t>Strategie a akční plán pro zdravé stárnutí v Evropě 2012-2020</a:t>
            </a:r>
            <a:endParaRPr lang="en-GB" altLang="en-US" sz="3200" b="1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9" y="1484313"/>
            <a:ext cx="8155632" cy="53736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sk-SK" altLang="en-US" sz="2000" dirty="0" err="1" smtClean="0"/>
              <a:t>Rezoluce</a:t>
            </a:r>
            <a:r>
              <a:rPr lang="sk-SK" altLang="en-US" sz="2000" dirty="0" smtClean="0"/>
              <a:t> </a:t>
            </a:r>
            <a:r>
              <a:rPr lang="sk-SK" altLang="en-US" sz="2000" dirty="0" err="1" smtClean="0"/>
              <a:t>přijatá</a:t>
            </a:r>
            <a:r>
              <a:rPr lang="sk-SK" altLang="en-US" sz="2000" dirty="0" smtClean="0"/>
              <a:t> na 62 RC 2012 a </a:t>
            </a:r>
            <a:r>
              <a:rPr lang="sk-SK" altLang="en-US" sz="2000" dirty="0" err="1" smtClean="0"/>
              <a:t>její</a:t>
            </a:r>
            <a:r>
              <a:rPr lang="sk-SK" altLang="en-US" sz="2000" dirty="0" smtClean="0"/>
              <a:t> priority:</a:t>
            </a:r>
          </a:p>
          <a:p>
            <a:pPr marL="885825" lvl="1" indent="-342900" eaLnBrk="1" hangingPunct="1">
              <a:buFont typeface="Arial" panose="020B0604020202020204" pitchFamily="34" charset="0"/>
              <a:buChar char="•"/>
            </a:pPr>
            <a:r>
              <a:rPr lang="sk-SK" altLang="en-US" sz="2000" dirty="0" smtClean="0"/>
              <a:t>Podpora pohybové </a:t>
            </a:r>
            <a:r>
              <a:rPr lang="sk-SK" altLang="en-US" sz="2000" dirty="0" err="1" smtClean="0"/>
              <a:t>aktivitě</a:t>
            </a:r>
            <a:endParaRPr lang="sk-SK" altLang="en-US" sz="2000" dirty="0" smtClean="0"/>
          </a:p>
          <a:p>
            <a:pPr marL="885825" lvl="1" indent="-342900" eaLnBrk="1" hangingPunct="1">
              <a:buFont typeface="Arial" panose="020B0604020202020204" pitchFamily="34" charset="0"/>
              <a:buChar char="•"/>
            </a:pPr>
            <a:r>
              <a:rPr lang="sk-SK" altLang="en-US" sz="2000" dirty="0" err="1" smtClean="0"/>
              <a:t>Prevence</a:t>
            </a:r>
            <a:r>
              <a:rPr lang="sk-SK" altLang="en-US" sz="2000" dirty="0" smtClean="0"/>
              <a:t> </a:t>
            </a:r>
            <a:r>
              <a:rPr lang="sk-SK" altLang="en-US" sz="2000" dirty="0" err="1" smtClean="0"/>
              <a:t>pádů</a:t>
            </a:r>
            <a:endParaRPr lang="sk-SK" altLang="en-US" sz="2000" dirty="0" smtClean="0"/>
          </a:p>
          <a:p>
            <a:pPr marL="885825" lvl="1" indent="-342900" eaLnBrk="1" hangingPunct="1">
              <a:buFont typeface="Arial" panose="020B0604020202020204" pitchFamily="34" charset="0"/>
              <a:buChar char="•"/>
            </a:pPr>
            <a:r>
              <a:rPr lang="sk-SK" altLang="en-US" sz="2000" dirty="0" err="1" smtClean="0"/>
              <a:t>Vakcinace</a:t>
            </a:r>
            <a:r>
              <a:rPr lang="sk-SK" altLang="en-US" sz="2000" dirty="0" smtClean="0"/>
              <a:t> starší </a:t>
            </a:r>
            <a:r>
              <a:rPr lang="sk-SK" altLang="en-US" sz="2000" dirty="0" err="1" smtClean="0"/>
              <a:t>populace</a:t>
            </a:r>
            <a:r>
              <a:rPr lang="sk-SK" altLang="en-US" sz="2000" dirty="0" smtClean="0"/>
              <a:t> a </a:t>
            </a:r>
            <a:r>
              <a:rPr lang="sk-SK" altLang="en-US" sz="2000" dirty="0" err="1" smtClean="0"/>
              <a:t>prevence</a:t>
            </a:r>
            <a:r>
              <a:rPr lang="sk-SK" altLang="en-US" sz="2000" dirty="0" smtClean="0"/>
              <a:t> </a:t>
            </a:r>
            <a:r>
              <a:rPr lang="sk-SK" altLang="en-US" sz="2000" dirty="0" err="1" smtClean="0"/>
              <a:t>infekčních</a:t>
            </a:r>
            <a:r>
              <a:rPr lang="sk-SK" altLang="en-US" sz="2000" dirty="0" smtClean="0"/>
              <a:t> </a:t>
            </a:r>
            <a:r>
              <a:rPr lang="sk-SK" altLang="en-US" sz="2000" dirty="0" err="1" smtClean="0"/>
              <a:t>onemocnění</a:t>
            </a:r>
            <a:r>
              <a:rPr lang="sk-SK" altLang="en-US" sz="2000" dirty="0" smtClean="0"/>
              <a:t> v ZZ</a:t>
            </a:r>
          </a:p>
          <a:p>
            <a:pPr marL="885825" lvl="1" indent="-342900" eaLnBrk="1" hangingPunct="1">
              <a:buFont typeface="Arial" panose="020B0604020202020204" pitchFamily="34" charset="0"/>
              <a:buChar char="•"/>
            </a:pPr>
            <a:r>
              <a:rPr lang="sk-SK" altLang="en-US" sz="2000" dirty="0" err="1" smtClean="0"/>
              <a:t>Veřejná</a:t>
            </a:r>
            <a:r>
              <a:rPr lang="sk-SK" altLang="en-US" sz="2000" dirty="0" smtClean="0"/>
              <a:t> podpora </a:t>
            </a:r>
            <a:r>
              <a:rPr lang="sk-SK" altLang="en-US" sz="2000" dirty="0" err="1" smtClean="0"/>
              <a:t>neformálních</a:t>
            </a:r>
            <a:r>
              <a:rPr lang="sk-SK" altLang="en-US" sz="2000" dirty="0" smtClean="0"/>
              <a:t> </a:t>
            </a:r>
            <a:r>
              <a:rPr lang="sk-SK" altLang="en-US" sz="2000" dirty="0" err="1" smtClean="0"/>
              <a:t>forem</a:t>
            </a:r>
            <a:r>
              <a:rPr lang="sk-SK" altLang="en-US" sz="2000" dirty="0" smtClean="0"/>
              <a:t> </a:t>
            </a:r>
            <a:r>
              <a:rPr lang="sk-SK" altLang="en-US" sz="2000" dirty="0" err="1" smtClean="0"/>
              <a:t>péče</a:t>
            </a:r>
            <a:r>
              <a:rPr lang="sk-SK" altLang="en-US" sz="2000" dirty="0" smtClean="0"/>
              <a:t> - </a:t>
            </a:r>
            <a:r>
              <a:rPr lang="sk-SK" altLang="en-US" sz="2000" dirty="0" err="1" smtClean="0"/>
              <a:t>důraz</a:t>
            </a:r>
            <a:r>
              <a:rPr lang="sk-SK" altLang="en-US" sz="2000" dirty="0" smtClean="0"/>
              <a:t> na </a:t>
            </a:r>
            <a:r>
              <a:rPr lang="sk-SK" altLang="en-US" sz="2000" dirty="0" err="1" smtClean="0">
                <a:solidFill>
                  <a:srgbClr val="FF0000"/>
                </a:solidFill>
              </a:rPr>
              <a:t>domácí</a:t>
            </a:r>
            <a:r>
              <a:rPr lang="sk-SK" altLang="en-US" sz="2000" dirty="0" smtClean="0">
                <a:solidFill>
                  <a:srgbClr val="FF0000"/>
                </a:solidFill>
              </a:rPr>
              <a:t> </a:t>
            </a:r>
            <a:r>
              <a:rPr lang="sk-SK" altLang="en-US" sz="2000" dirty="0" err="1" smtClean="0">
                <a:solidFill>
                  <a:srgbClr val="FF0000"/>
                </a:solidFill>
              </a:rPr>
              <a:t>péči</a:t>
            </a:r>
            <a:r>
              <a:rPr lang="sk-SK" altLang="en-US" sz="2000" dirty="0" smtClean="0">
                <a:solidFill>
                  <a:srgbClr val="FF0000"/>
                </a:solidFill>
              </a:rPr>
              <a:t> a </a:t>
            </a:r>
            <a:r>
              <a:rPr lang="sk-SK" altLang="en-US" sz="2000" dirty="0" err="1" smtClean="0">
                <a:solidFill>
                  <a:srgbClr val="FF0000"/>
                </a:solidFill>
              </a:rPr>
              <a:t>sebepéči</a:t>
            </a:r>
            <a:endParaRPr lang="sk-SK" altLang="en-US" sz="2000" dirty="0" smtClean="0">
              <a:solidFill>
                <a:srgbClr val="FF0000"/>
              </a:solidFill>
            </a:endParaRPr>
          </a:p>
          <a:p>
            <a:pPr marL="885825" lvl="1" indent="-342900" eaLnBrk="1" hangingPunct="1">
              <a:buFont typeface="Arial" panose="020B0604020202020204" pitchFamily="34" charset="0"/>
              <a:buChar char="•"/>
            </a:pPr>
            <a:r>
              <a:rPr lang="sk-SK" altLang="en-US" sz="2000" dirty="0" err="1" smtClean="0">
                <a:solidFill>
                  <a:srgbClr val="FF0000"/>
                </a:solidFill>
              </a:rPr>
              <a:t>Budování</a:t>
            </a:r>
            <a:r>
              <a:rPr lang="sk-SK" altLang="en-US" sz="2000" dirty="0" smtClean="0">
                <a:solidFill>
                  <a:srgbClr val="FF0000"/>
                </a:solidFill>
              </a:rPr>
              <a:t> </a:t>
            </a:r>
            <a:r>
              <a:rPr lang="sk-SK" altLang="en-US" sz="2000" dirty="0" err="1" smtClean="0">
                <a:solidFill>
                  <a:srgbClr val="FF0000"/>
                </a:solidFill>
              </a:rPr>
              <a:t>kapacit</a:t>
            </a:r>
            <a:r>
              <a:rPr lang="sk-SK" altLang="en-US" sz="2000" dirty="0" smtClean="0">
                <a:solidFill>
                  <a:srgbClr val="FF0000"/>
                </a:solidFill>
              </a:rPr>
              <a:t> v geriatrii a </a:t>
            </a:r>
            <a:r>
              <a:rPr lang="sk-SK" altLang="en-US" sz="2000" dirty="0" err="1" smtClean="0">
                <a:solidFill>
                  <a:srgbClr val="FF0000"/>
                </a:solidFill>
              </a:rPr>
              <a:t>gerontologii</a:t>
            </a:r>
            <a:r>
              <a:rPr lang="sk-SK" altLang="en-US" sz="2000" dirty="0" smtClean="0">
                <a:solidFill>
                  <a:srgbClr val="FF0000"/>
                </a:solidFill>
              </a:rPr>
              <a:t> – pracovní </a:t>
            </a:r>
            <a:r>
              <a:rPr lang="sk-SK" altLang="en-US" sz="2000" dirty="0" err="1" smtClean="0">
                <a:solidFill>
                  <a:srgbClr val="FF0000"/>
                </a:solidFill>
              </a:rPr>
              <a:t>síly</a:t>
            </a:r>
            <a:r>
              <a:rPr lang="sk-SK" altLang="en-US" sz="2000" dirty="0" smtClean="0">
                <a:solidFill>
                  <a:srgbClr val="FF0000"/>
                </a:solidFill>
              </a:rPr>
              <a:t> pro zdravotní a </a:t>
            </a:r>
            <a:r>
              <a:rPr lang="sk-SK" altLang="en-US" sz="2000" dirty="0" err="1" smtClean="0">
                <a:solidFill>
                  <a:srgbClr val="FF0000"/>
                </a:solidFill>
              </a:rPr>
              <a:t>sociální</a:t>
            </a:r>
            <a:r>
              <a:rPr lang="sk-SK" altLang="en-US" sz="2000" dirty="0" smtClean="0">
                <a:solidFill>
                  <a:srgbClr val="FF0000"/>
                </a:solidFill>
              </a:rPr>
              <a:t> </a:t>
            </a:r>
            <a:r>
              <a:rPr lang="sk-SK" altLang="en-US" sz="2000" dirty="0" err="1" smtClean="0">
                <a:solidFill>
                  <a:srgbClr val="FF0000"/>
                </a:solidFill>
              </a:rPr>
              <a:t>péči</a:t>
            </a:r>
            <a:r>
              <a:rPr lang="sk-SK" altLang="en-US" sz="2000" dirty="0" smtClean="0">
                <a:solidFill>
                  <a:srgbClr val="FF0000"/>
                </a:solidFill>
              </a:rPr>
              <a:t> </a:t>
            </a:r>
          </a:p>
          <a:p>
            <a:pPr marL="885825" lvl="1" indent="-342900" eaLnBrk="1" hangingPunct="1">
              <a:buFont typeface="Arial" panose="020B0604020202020204" pitchFamily="34" charset="0"/>
              <a:buChar char="•"/>
            </a:pPr>
            <a:r>
              <a:rPr lang="sk-SK" altLang="en-US" sz="2000" dirty="0" err="1" smtClean="0"/>
              <a:t>Prevence</a:t>
            </a:r>
            <a:r>
              <a:rPr lang="sk-SK" altLang="en-US" sz="2000" dirty="0" smtClean="0"/>
              <a:t> </a:t>
            </a:r>
            <a:r>
              <a:rPr lang="sk-SK" altLang="en-US" sz="2000" dirty="0" err="1" smtClean="0"/>
              <a:t>sociální</a:t>
            </a:r>
            <a:r>
              <a:rPr lang="sk-SK" altLang="en-US" sz="2000" dirty="0" smtClean="0"/>
              <a:t> </a:t>
            </a:r>
            <a:r>
              <a:rPr lang="sk-SK" altLang="en-US" sz="2000" dirty="0" err="1" smtClean="0"/>
              <a:t>isolace</a:t>
            </a:r>
            <a:r>
              <a:rPr lang="sk-SK" altLang="en-US" sz="2000" dirty="0" smtClean="0"/>
              <a:t> a </a:t>
            </a:r>
            <a:r>
              <a:rPr lang="sk-SK" altLang="en-US" sz="2000" dirty="0" err="1" smtClean="0"/>
              <a:t>sociálního</a:t>
            </a:r>
            <a:r>
              <a:rPr lang="sk-SK" altLang="en-US" sz="2000" dirty="0" smtClean="0"/>
              <a:t> </a:t>
            </a:r>
            <a:r>
              <a:rPr lang="sk-SK" altLang="en-US" sz="2000" dirty="0" err="1" smtClean="0"/>
              <a:t>vyčlenění</a:t>
            </a:r>
            <a:endParaRPr lang="sk-SK" altLang="en-US" sz="2000" dirty="0" smtClean="0"/>
          </a:p>
          <a:p>
            <a:pPr marL="885825" lvl="1" indent="-342900" eaLnBrk="1" hangingPunct="1">
              <a:buFont typeface="Arial" panose="020B0604020202020204" pitchFamily="34" charset="0"/>
              <a:buChar char="•"/>
            </a:pPr>
            <a:r>
              <a:rPr lang="sk-SK" altLang="en-US" sz="2000" dirty="0" err="1" smtClean="0"/>
              <a:t>Prevence</a:t>
            </a:r>
            <a:r>
              <a:rPr lang="sk-SK" altLang="en-US" sz="2000" dirty="0" smtClean="0"/>
              <a:t> špatného </a:t>
            </a:r>
            <a:r>
              <a:rPr lang="sk-SK" altLang="en-US" sz="2000" dirty="0" err="1" smtClean="0"/>
              <a:t>zacházení</a:t>
            </a:r>
            <a:r>
              <a:rPr lang="sk-SK" altLang="en-US" sz="2000" dirty="0" smtClean="0"/>
              <a:t> ( </a:t>
            </a:r>
            <a:r>
              <a:rPr lang="sk-SK" altLang="en-US" sz="2000" dirty="0" err="1" smtClean="0"/>
              <a:t>maltreatment</a:t>
            </a:r>
            <a:r>
              <a:rPr lang="sk-SK" altLang="en-US" sz="2000" dirty="0" smtClean="0"/>
              <a:t>)</a:t>
            </a:r>
          </a:p>
          <a:p>
            <a:pPr marL="885825" lvl="1" indent="-342900" eaLnBrk="1" hangingPunct="1">
              <a:buFont typeface="Arial" panose="020B0604020202020204" pitchFamily="34" charset="0"/>
              <a:buChar char="•"/>
            </a:pPr>
            <a:r>
              <a:rPr lang="sk-SK" altLang="en-US" sz="2000" dirty="0" smtClean="0">
                <a:solidFill>
                  <a:srgbClr val="FF0000"/>
                </a:solidFill>
              </a:rPr>
              <a:t>Kvalita </a:t>
            </a:r>
            <a:r>
              <a:rPr lang="sk-SK" altLang="en-US" sz="2000" dirty="0" err="1" smtClean="0">
                <a:solidFill>
                  <a:srgbClr val="FF0000"/>
                </a:solidFill>
              </a:rPr>
              <a:t>péče</a:t>
            </a:r>
            <a:r>
              <a:rPr lang="sk-SK" altLang="en-US" sz="2000" dirty="0" smtClean="0">
                <a:solidFill>
                  <a:srgbClr val="FF0000"/>
                </a:solidFill>
              </a:rPr>
              <a:t> poskytovaná starým </a:t>
            </a:r>
            <a:r>
              <a:rPr lang="sk-SK" altLang="en-US" sz="2000" dirty="0" err="1" smtClean="0">
                <a:solidFill>
                  <a:srgbClr val="FF0000"/>
                </a:solidFill>
              </a:rPr>
              <a:t>občanům</a:t>
            </a:r>
            <a:r>
              <a:rPr lang="sk-SK" altLang="en-US" sz="2000" dirty="0" smtClean="0">
                <a:solidFill>
                  <a:srgbClr val="FF0000"/>
                </a:solidFill>
              </a:rPr>
              <a:t>, </a:t>
            </a:r>
            <a:r>
              <a:rPr lang="sk-SK" altLang="en-US" sz="2000" dirty="0" err="1" smtClean="0">
                <a:solidFill>
                  <a:srgbClr val="FF0000"/>
                </a:solidFill>
              </a:rPr>
              <a:t>dlouhodobá</a:t>
            </a:r>
            <a:r>
              <a:rPr lang="sk-SK" altLang="en-US" sz="2000" dirty="0" smtClean="0">
                <a:solidFill>
                  <a:srgbClr val="FF0000"/>
                </a:solidFill>
              </a:rPr>
              <a:t> </a:t>
            </a:r>
            <a:r>
              <a:rPr lang="sk-SK" altLang="en-US" sz="2000" dirty="0" err="1" smtClean="0">
                <a:solidFill>
                  <a:srgbClr val="FF0000"/>
                </a:solidFill>
              </a:rPr>
              <a:t>péče</a:t>
            </a:r>
            <a:r>
              <a:rPr lang="sk-SK" altLang="en-US" sz="2000" dirty="0" smtClean="0">
                <a:solidFill>
                  <a:srgbClr val="FF0000"/>
                </a:solidFill>
              </a:rPr>
              <a:t> </a:t>
            </a:r>
            <a:r>
              <a:rPr lang="sk-SK" altLang="en-US" sz="2000" dirty="0" err="1" smtClean="0">
                <a:solidFill>
                  <a:srgbClr val="FF0000"/>
                </a:solidFill>
              </a:rPr>
              <a:t>se</a:t>
            </a:r>
            <a:r>
              <a:rPr lang="sk-SK" altLang="en-US" sz="2000" dirty="0" smtClean="0">
                <a:solidFill>
                  <a:srgbClr val="FF0000"/>
                </a:solidFill>
              </a:rPr>
              <a:t> </a:t>
            </a:r>
            <a:r>
              <a:rPr lang="sk-SK" altLang="en-US" sz="2000" dirty="0" err="1" smtClean="0">
                <a:solidFill>
                  <a:srgbClr val="FF0000"/>
                </a:solidFill>
              </a:rPr>
              <a:t>zvláštním</a:t>
            </a:r>
            <a:r>
              <a:rPr lang="sk-SK" altLang="en-US" sz="2000" dirty="0" smtClean="0">
                <a:solidFill>
                  <a:srgbClr val="FF0000"/>
                </a:solidFill>
              </a:rPr>
              <a:t> </a:t>
            </a:r>
            <a:r>
              <a:rPr lang="sk-SK" altLang="en-US" sz="2000" dirty="0" err="1" smtClean="0">
                <a:solidFill>
                  <a:srgbClr val="FF0000"/>
                </a:solidFill>
              </a:rPr>
              <a:t>zaměřením</a:t>
            </a:r>
            <a:r>
              <a:rPr lang="sk-SK" altLang="en-US" sz="2000" dirty="0" smtClean="0">
                <a:solidFill>
                  <a:srgbClr val="FF0000"/>
                </a:solidFill>
              </a:rPr>
              <a:t> na </a:t>
            </a:r>
            <a:r>
              <a:rPr lang="sk-SK" altLang="en-US" sz="2000" dirty="0" err="1" smtClean="0">
                <a:solidFill>
                  <a:srgbClr val="FF0000"/>
                </a:solidFill>
              </a:rPr>
              <a:t>péči</a:t>
            </a:r>
            <a:r>
              <a:rPr lang="sk-SK" altLang="en-US" sz="2000" dirty="0" smtClean="0">
                <a:solidFill>
                  <a:srgbClr val="FF0000"/>
                </a:solidFill>
              </a:rPr>
              <a:t> v </a:t>
            </a:r>
            <a:r>
              <a:rPr lang="sk-SK" altLang="en-US" sz="2000" dirty="0" err="1" smtClean="0">
                <a:solidFill>
                  <a:srgbClr val="FF0000"/>
                </a:solidFill>
              </a:rPr>
              <a:t>demenci</a:t>
            </a:r>
            <a:r>
              <a:rPr lang="sk-SK" altLang="en-US" sz="2000" dirty="0" smtClean="0">
                <a:solidFill>
                  <a:srgbClr val="FF0000"/>
                </a:solidFill>
              </a:rPr>
              <a:t> a </a:t>
            </a:r>
            <a:r>
              <a:rPr lang="sk-SK" altLang="en-US" sz="2000" dirty="0" err="1" smtClean="0">
                <a:solidFill>
                  <a:srgbClr val="FF0000"/>
                </a:solidFill>
              </a:rPr>
              <a:t>paliativní</a:t>
            </a:r>
            <a:r>
              <a:rPr lang="sk-SK" altLang="en-US" sz="2000" dirty="0" smtClean="0">
                <a:solidFill>
                  <a:srgbClr val="FF0000"/>
                </a:solidFill>
              </a:rPr>
              <a:t> </a:t>
            </a:r>
            <a:r>
              <a:rPr lang="sk-SK" altLang="en-US" sz="2000" dirty="0" err="1" smtClean="0">
                <a:solidFill>
                  <a:srgbClr val="FF0000"/>
                </a:solidFill>
              </a:rPr>
              <a:t>péči</a:t>
            </a:r>
            <a:r>
              <a:rPr lang="sk-SK" altLang="en-US" sz="2000" dirty="0" smtClean="0">
                <a:solidFill>
                  <a:srgbClr val="FF0000"/>
                </a:solidFill>
              </a:rPr>
              <a:t> u </a:t>
            </a:r>
            <a:r>
              <a:rPr lang="sk-SK" altLang="en-US" sz="2000" dirty="0" err="1" smtClean="0">
                <a:solidFill>
                  <a:srgbClr val="FF0000"/>
                </a:solidFill>
              </a:rPr>
              <a:t>dlouhodbě</a:t>
            </a:r>
            <a:r>
              <a:rPr lang="sk-SK" altLang="en-US" sz="2000" dirty="0" smtClean="0">
                <a:solidFill>
                  <a:srgbClr val="FF0000"/>
                </a:solidFill>
              </a:rPr>
              <a:t> </a:t>
            </a:r>
            <a:r>
              <a:rPr lang="sk-SK" altLang="en-US" sz="2000" dirty="0" err="1" smtClean="0">
                <a:solidFill>
                  <a:srgbClr val="FF0000"/>
                </a:solidFill>
              </a:rPr>
              <a:t>léčených</a:t>
            </a:r>
            <a:r>
              <a:rPr lang="sk-SK" altLang="en-US" sz="2000" dirty="0" smtClean="0">
                <a:solidFill>
                  <a:srgbClr val="FF0000"/>
                </a:solidFill>
              </a:rPr>
              <a:t> </a:t>
            </a:r>
            <a:r>
              <a:rPr lang="sk-SK" altLang="en-US" sz="2000" dirty="0" err="1" smtClean="0">
                <a:solidFill>
                  <a:srgbClr val="FF0000"/>
                </a:solidFill>
              </a:rPr>
              <a:t>pacientů</a:t>
            </a:r>
            <a:endParaRPr lang="sk-SK" altLang="en-US" sz="20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86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539552" y="1196752"/>
            <a:ext cx="8136904" cy="4824636"/>
          </a:xfrm>
        </p:spPr>
        <p:txBody>
          <a:bodyPr rtlCol="0">
            <a:normAutofit fontScale="77500" lnSpcReduction="20000"/>
          </a:bodyPr>
          <a:lstStyle/>
          <a:p>
            <a:pPr marL="0" indent="0">
              <a:buFont typeface="Wingdings" pitchFamily="2" charset="2"/>
              <a:buNone/>
              <a:defRPr/>
            </a:pPr>
            <a:endParaRPr lang="cs-CZ" dirty="0"/>
          </a:p>
          <a:p>
            <a:pPr lvl="1" indent="0">
              <a:defRPr/>
            </a:pPr>
            <a:r>
              <a:rPr lang="cs-CZ" sz="3000" b="1" dirty="0" smtClean="0">
                <a:solidFill>
                  <a:srgbClr val="C00000"/>
                </a:solidFill>
              </a:rPr>
              <a:t>Budoucí potřeba dlouhodobé péče pro starší občany by měla vycházet z následujících předpokladů a faktorů</a:t>
            </a:r>
            <a:r>
              <a:rPr lang="cs-CZ" sz="3000" b="1" dirty="0" smtClean="0">
                <a:solidFill>
                  <a:schemeClr val="tx2"/>
                </a:solidFill>
              </a:rPr>
              <a:t>: </a:t>
            </a:r>
            <a:r>
              <a:rPr lang="en-US" sz="3000" b="1" dirty="0">
                <a:solidFill>
                  <a:schemeClr val="tx2"/>
                </a:solidFill>
              </a:rPr>
              <a:t> </a:t>
            </a:r>
            <a:r>
              <a:rPr lang="cs-CZ" sz="3000" dirty="0" smtClean="0">
                <a:solidFill>
                  <a:schemeClr val="tx2"/>
                </a:solidFill>
              </a:rPr>
              <a:t>Již v roce 2020 budou 4% celkové populace (10,5 mil) osoby starší </a:t>
            </a:r>
            <a:r>
              <a:rPr lang="cs-CZ" sz="2400" dirty="0" smtClean="0">
                <a:solidFill>
                  <a:schemeClr val="tx2"/>
                </a:solidFill>
              </a:rPr>
              <a:t>80ti let</a:t>
            </a:r>
            <a:endParaRPr lang="cs-CZ" sz="2400" b="1" dirty="0" smtClean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cs-CZ" altLang="en-US" sz="2600" dirty="0" smtClean="0"/>
              <a:t>Počty </a:t>
            </a:r>
            <a:r>
              <a:rPr lang="cs-CZ" altLang="en-US" sz="2600" dirty="0"/>
              <a:t>dalších doprovodných onemocnění </a:t>
            </a:r>
            <a:r>
              <a:rPr lang="cs-CZ" altLang="en-US" sz="2600" dirty="0" smtClean="0"/>
              <a:t>se </a:t>
            </a:r>
            <a:r>
              <a:rPr lang="cs-CZ" altLang="en-US" sz="2600" dirty="0"/>
              <a:t>budou progresivně zvyšovat s narůstajícím věkem, především ve skupině </a:t>
            </a:r>
            <a:r>
              <a:rPr lang="cs-CZ" altLang="en-US" sz="2600" dirty="0" smtClean="0"/>
              <a:t>žen.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cs-CZ" sz="2600" dirty="0"/>
              <a:t>Již v roce 2020 budou 4% celkové populace (10,5 mil) osoby starší 80ti </a:t>
            </a:r>
            <a:r>
              <a:rPr lang="cs-CZ" sz="2600" dirty="0" smtClean="0"/>
              <a:t>let</a:t>
            </a:r>
            <a:endParaRPr lang="cs-CZ" altLang="en-US" sz="2600" dirty="0" smtClean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cs-CZ" altLang="en-US" sz="2600" dirty="0" smtClean="0"/>
              <a:t>Geriatrický pacient je ohrožen zejména </a:t>
            </a:r>
            <a:r>
              <a:rPr lang="cs-CZ" altLang="en-US" sz="2600" dirty="0"/>
              <a:t>zhoršením či ztrátou  soběstačnosti, kvalitativními poruchami vědomí a dalšími geriatrickými </a:t>
            </a:r>
            <a:r>
              <a:rPr lang="cs-CZ" altLang="en-US" sz="2600" dirty="0" smtClean="0"/>
              <a:t>komplikacemi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cs-CZ" altLang="en-US" sz="2600" dirty="0" smtClean="0"/>
              <a:t>Komplikace ovlivňují diagnostický </a:t>
            </a:r>
            <a:r>
              <a:rPr lang="cs-CZ" altLang="en-US" sz="2600" dirty="0"/>
              <a:t>proces, terapii i rehabilitaci </a:t>
            </a:r>
            <a:r>
              <a:rPr lang="cs-CZ" altLang="en-US" sz="2600" dirty="0" smtClean="0"/>
              <a:t>u akutních stavů </a:t>
            </a:r>
            <a:endParaRPr lang="cs-CZ" altLang="en-US" sz="2600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222500" y="115888"/>
            <a:ext cx="5697538" cy="936625"/>
          </a:xfrm>
          <a:prstGeom prst="rect">
            <a:avLst/>
          </a:prstGeom>
        </p:spPr>
        <p:txBody>
          <a:bodyPr anchor="ctr"/>
          <a:lstStyle/>
          <a:p>
            <a:pPr algn="r">
              <a:defRPr/>
            </a:pPr>
            <a:endParaRPr lang="cs-CZ" sz="3200" b="1" dirty="0">
              <a:solidFill>
                <a:schemeClr val="accent5">
                  <a:lumMod val="50000"/>
                </a:schemeClr>
              </a:solidFill>
              <a:latin typeface="Calibri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15800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899593" y="1124744"/>
            <a:ext cx="7776864" cy="4896644"/>
          </a:xfrm>
        </p:spPr>
        <p:txBody>
          <a:bodyPr rtlCol="0">
            <a:normAutofit fontScale="70000" lnSpcReduction="20000"/>
          </a:bodyPr>
          <a:lstStyle/>
          <a:p>
            <a:pPr marL="0" indent="0">
              <a:buFont typeface="Wingdings" pitchFamily="2" charset="2"/>
              <a:buNone/>
              <a:defRPr/>
            </a:pPr>
            <a:endParaRPr lang="cs-CZ" dirty="0"/>
          </a:p>
          <a:p>
            <a:pPr>
              <a:defRPr/>
            </a:pPr>
            <a:r>
              <a:rPr lang="cs-CZ" sz="2800" dirty="0">
                <a:solidFill>
                  <a:srgbClr val="C00000"/>
                </a:solidFill>
              </a:rPr>
              <a:t>Budoucí potřeba dlouhodobé péče pro starší občany by měla vycházet z následujících předpokladů a faktorů </a:t>
            </a:r>
            <a:endParaRPr lang="cs-CZ" sz="2800" dirty="0" smtClean="0">
              <a:solidFill>
                <a:srgbClr val="C00000"/>
              </a:solidFill>
            </a:endParaRPr>
          </a:p>
          <a:p>
            <a:pPr>
              <a:defRPr/>
            </a:pPr>
            <a:endParaRPr lang="cs-CZ" sz="2800" dirty="0">
              <a:solidFill>
                <a:srgbClr val="C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cs-CZ" sz="3100" dirty="0" smtClean="0">
                <a:solidFill>
                  <a:srgbClr val="C00000"/>
                </a:solidFill>
              </a:rPr>
              <a:t> Žít v původním prostředí i před </a:t>
            </a:r>
            <a:r>
              <a:rPr lang="cs-CZ" sz="3100" dirty="0">
                <a:solidFill>
                  <a:srgbClr val="C00000"/>
                </a:solidFill>
              </a:rPr>
              <a:t>disabilitu </a:t>
            </a:r>
            <a:r>
              <a:rPr lang="cs-CZ" sz="3100" dirty="0">
                <a:solidFill>
                  <a:schemeClr val="tx2"/>
                </a:solidFill>
              </a:rPr>
              <a:t>- „samostatně“ </a:t>
            </a:r>
            <a:r>
              <a:rPr lang="cs-CZ" sz="3100" dirty="0" smtClean="0">
                <a:solidFill>
                  <a:schemeClr val="tx2"/>
                </a:solidFill>
              </a:rPr>
              <a:t>či s dopomocí komunitních zdravotně –sociálních služeb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cs-CZ" sz="3100" dirty="0" smtClean="0"/>
              <a:t>Optimální </a:t>
            </a:r>
            <a:r>
              <a:rPr lang="cs-CZ" sz="3100" dirty="0"/>
              <a:t>situaci představuje tzv. </a:t>
            </a:r>
            <a:r>
              <a:rPr lang="cs-CZ" sz="3100" dirty="0" err="1">
                <a:solidFill>
                  <a:srgbClr val="C00000"/>
                </a:solidFill>
              </a:rPr>
              <a:t>enabling</a:t>
            </a:r>
            <a:r>
              <a:rPr lang="cs-CZ" sz="3100" dirty="0">
                <a:solidFill>
                  <a:srgbClr val="C00000"/>
                </a:solidFill>
              </a:rPr>
              <a:t> model</a:t>
            </a:r>
            <a:r>
              <a:rPr lang="cs-CZ" sz="3100" dirty="0"/>
              <a:t>, kdy se geriatrický pacient po zvládnutí akutní choroby v nemocnici vrací opět (po rehabilitaci v zdravotnickém zařízení následné péče) do domácího </a:t>
            </a:r>
            <a:r>
              <a:rPr lang="cs-CZ" sz="3100" dirty="0" smtClean="0"/>
              <a:t>prostředí</a:t>
            </a:r>
          </a:p>
          <a:p>
            <a:pPr>
              <a:defRPr/>
            </a:pPr>
            <a:endParaRPr lang="cs-CZ" sz="3100" dirty="0" smtClean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cs-CZ" sz="3100" dirty="0" err="1" smtClean="0">
                <a:solidFill>
                  <a:srgbClr val="C00000"/>
                </a:solidFill>
              </a:rPr>
              <a:t>Disabling</a:t>
            </a:r>
            <a:r>
              <a:rPr lang="cs-CZ" sz="3100" dirty="0" smtClean="0">
                <a:solidFill>
                  <a:srgbClr val="C00000"/>
                </a:solidFill>
              </a:rPr>
              <a:t> </a:t>
            </a:r>
            <a:r>
              <a:rPr lang="cs-CZ" sz="3100" dirty="0">
                <a:solidFill>
                  <a:srgbClr val="C00000"/>
                </a:solidFill>
              </a:rPr>
              <a:t>model </a:t>
            </a:r>
            <a:r>
              <a:rPr lang="cs-CZ" sz="3100" dirty="0" smtClean="0">
                <a:solidFill>
                  <a:srgbClr val="C00000"/>
                </a:solidFill>
              </a:rPr>
              <a:t> </a:t>
            </a:r>
            <a:r>
              <a:rPr lang="cs-CZ" sz="3100" dirty="0" smtClean="0"/>
              <a:t>- </a:t>
            </a:r>
            <a:r>
              <a:rPr lang="cs-CZ" sz="3100" dirty="0"/>
              <a:t>po vyléčení akutního onemocnění se nemocný ocitá v léčebnách dlouhodobě nemocných (většinou již </a:t>
            </a:r>
            <a:r>
              <a:rPr lang="cs-CZ" sz="3100" dirty="0" smtClean="0"/>
              <a:t>trvale) je </a:t>
            </a:r>
            <a:r>
              <a:rPr lang="cs-CZ" sz="3100" dirty="0"/>
              <a:t>nevýhodný jak pro samotného pacienta, tak i pro systém zdravotní </a:t>
            </a:r>
            <a:r>
              <a:rPr lang="cs-CZ" sz="3100" dirty="0" smtClean="0"/>
              <a:t>péče </a:t>
            </a:r>
            <a:endParaRPr lang="cs-CZ" sz="3100" dirty="0">
              <a:solidFill>
                <a:schemeClr val="tx2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222500" y="115888"/>
            <a:ext cx="5697538" cy="936625"/>
          </a:xfrm>
          <a:prstGeom prst="rect">
            <a:avLst/>
          </a:prstGeom>
        </p:spPr>
        <p:txBody>
          <a:bodyPr anchor="ctr"/>
          <a:lstStyle/>
          <a:p>
            <a:pPr algn="r">
              <a:defRPr/>
            </a:pPr>
            <a:endParaRPr lang="cs-CZ" sz="3200" b="1" dirty="0">
              <a:solidFill>
                <a:schemeClr val="accent5">
                  <a:lumMod val="50000"/>
                </a:schemeClr>
              </a:solidFill>
              <a:latin typeface="Calibri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95052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052513"/>
            <a:ext cx="8229600" cy="777875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en-US" sz="4000" b="1" dirty="0" err="1" smtClean="0">
                <a:solidFill>
                  <a:schemeClr val="tx1"/>
                </a:solidFill>
                <a:ea typeface="ＭＳ Ｐゴシック" pitchFamily="34" charset="-128"/>
              </a:rPr>
              <a:t>Enabling</a:t>
            </a:r>
            <a:r>
              <a:rPr lang="cs-CZ" altLang="en-US" sz="4000" b="1" dirty="0" smtClean="0">
                <a:solidFill>
                  <a:schemeClr val="tx1"/>
                </a:solidFill>
                <a:ea typeface="ＭＳ Ｐゴシック" pitchFamily="34" charset="-128"/>
              </a:rPr>
              <a:t> model</a:t>
            </a: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2173288"/>
            <a:ext cx="7345363" cy="34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0817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en-US" sz="3000"/>
              <a:t>Diskriminační, pasivní (disabling) model </a:t>
            </a:r>
          </a:p>
        </p:txBody>
      </p:sp>
      <p:sp>
        <p:nvSpPr>
          <p:cNvPr id="27651" name="AutoShape 3"/>
          <p:cNvSpPr>
            <a:spLocks noChangeArrowheads="1"/>
          </p:cNvSpPr>
          <p:nvPr/>
        </p:nvSpPr>
        <p:spPr bwMode="auto">
          <a:xfrm>
            <a:off x="2267745" y="1556792"/>
            <a:ext cx="1575594" cy="1062583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en-US" sz="1350" dirty="0"/>
              <a:t>Dg a terapie</a:t>
            </a:r>
          </a:p>
        </p:txBody>
      </p:sp>
      <p:sp>
        <p:nvSpPr>
          <p:cNvPr id="27652" name="AutoShape 4"/>
          <p:cNvSpPr>
            <a:spLocks noChangeArrowheads="1"/>
          </p:cNvSpPr>
          <p:nvPr/>
        </p:nvSpPr>
        <p:spPr bwMode="auto">
          <a:xfrm>
            <a:off x="2267745" y="2780929"/>
            <a:ext cx="2061368" cy="648072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GB" altLang="en-US" sz="1350"/>
          </a:p>
        </p:txBody>
      </p:sp>
      <p:sp>
        <p:nvSpPr>
          <p:cNvPr id="27653" name="AutoShape 5"/>
          <p:cNvSpPr>
            <a:spLocks noChangeArrowheads="1"/>
          </p:cNvSpPr>
          <p:nvPr/>
        </p:nvSpPr>
        <p:spPr bwMode="auto">
          <a:xfrm>
            <a:off x="2587625" y="3559175"/>
            <a:ext cx="3222625" cy="1814041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GB" altLang="en-US" sz="1350"/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2267745" y="2852937"/>
            <a:ext cx="2021681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cs-CZ" altLang="en-US" sz="1350" dirty="0"/>
              <a:t>Doléčení a rehabilitace</a:t>
            </a: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2789238" y="4365625"/>
            <a:ext cx="2674937" cy="78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cs-CZ" altLang="en-US" sz="1800"/>
              <a:t>Péče o nesoběstačné – 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cs-CZ" altLang="en-US" sz="1800"/>
              <a:t>Dlouhodobá péče</a:t>
            </a:r>
          </a:p>
        </p:txBody>
      </p:sp>
      <p:sp>
        <p:nvSpPr>
          <p:cNvPr id="27656" name="AutoShape 12"/>
          <p:cNvSpPr>
            <a:spLocks noChangeArrowheads="1"/>
          </p:cNvSpPr>
          <p:nvPr/>
        </p:nvSpPr>
        <p:spPr bwMode="auto">
          <a:xfrm rot="5715897">
            <a:off x="4226490" y="1867998"/>
            <a:ext cx="2205086" cy="1135063"/>
          </a:xfrm>
          <a:prstGeom prst="rightArrow">
            <a:avLst>
              <a:gd name="adj1" fmla="val 50000"/>
              <a:gd name="adj2" fmla="val 2763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GB" altLang="en-US" sz="1350"/>
          </a:p>
        </p:txBody>
      </p:sp>
      <p:sp>
        <p:nvSpPr>
          <p:cNvPr id="34825" name="Rectangle 1"/>
          <p:cNvSpPr>
            <a:spLocks noChangeArrowheads="1"/>
          </p:cNvSpPr>
          <p:nvPr/>
        </p:nvSpPr>
        <p:spPr bwMode="auto">
          <a:xfrm>
            <a:off x="539552" y="5373216"/>
            <a:ext cx="860444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en-US" sz="1800" dirty="0"/>
              <a:t>Pokud podceníme adekvátní léčení, doléčení, rehabilitaci – tak se do systému dlouhodobé péče propadnou i ti, kteří mohli být buď zcela fit, soběstační nebo aspoň žít ve vyhovujícím domácím prostředí </a:t>
            </a: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745053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en-US" smtClean="0"/>
              <a:t>Proč poskytovat maximum péče v domácím prostředí?</a:t>
            </a:r>
            <a:endParaRPr lang="en-GB" altLang="en-US" smtClean="0"/>
          </a:p>
        </p:txBody>
      </p:sp>
      <p:sp>
        <p:nvSpPr>
          <p:cNvPr id="37891" name="Zástupný symbol pro obsah 2"/>
          <p:cNvSpPr>
            <a:spLocks noGrp="1"/>
          </p:cNvSpPr>
          <p:nvPr>
            <p:ph idx="1"/>
          </p:nvPr>
        </p:nvSpPr>
        <p:spPr>
          <a:xfrm>
            <a:off x="1233488" y="1600200"/>
            <a:ext cx="7226944" cy="45259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altLang="en-US" sz="2400" dirty="0" smtClean="0"/>
              <a:t>Setrvat doma je přáním většiny z nás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altLang="en-US" sz="2400" dirty="0"/>
              <a:t>I</a:t>
            </a:r>
            <a:r>
              <a:rPr lang="cs-CZ" altLang="en-US" sz="2400" dirty="0" smtClean="0"/>
              <a:t> právem – na základě Listiny základních práv a svobod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altLang="en-US" sz="2400" dirty="0" smtClean="0"/>
              <a:t>Jedná se o ekonomicky efektivnější péči, což nemusí platit vždy a  absolutně – ale využívají se i zdroje pečující rodiny, neformálních forem péče, sousedské dopomoci…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altLang="en-US" sz="2400" dirty="0" smtClean="0"/>
              <a:t>Není to „definitivní“ řešení (jako ústavní)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altLang="en-US" sz="2400" dirty="0" smtClean="0"/>
              <a:t>Potřeba množství péče je proměnlivá</a:t>
            </a:r>
          </a:p>
          <a:p>
            <a:endParaRPr lang="cs-CZ" altLang="en-US" sz="2400" dirty="0" smtClean="0"/>
          </a:p>
          <a:p>
            <a:r>
              <a:rPr lang="cs-CZ" altLang="en-US" sz="2400" dirty="0" smtClean="0"/>
              <a:t>ALE: jak je to ve skutečnosti možné?</a:t>
            </a:r>
            <a:endParaRPr lang="en-GB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40244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>
          <a:xfrm>
            <a:off x="179512" y="115888"/>
            <a:ext cx="8785101" cy="1301750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en-US" sz="4000" dirty="0" smtClean="0"/>
              <a:t>… </a:t>
            </a:r>
            <a:r>
              <a:rPr lang="cs-CZ" altLang="en-US" sz="3600" dirty="0" smtClean="0"/>
              <a:t>služby </a:t>
            </a:r>
            <a:r>
              <a:rPr lang="cs-CZ" altLang="en-US" sz="3600" dirty="0"/>
              <a:t>v domácím prostředí</a:t>
            </a:r>
            <a:endParaRPr lang="en-GB" altLang="en-US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1556791"/>
            <a:ext cx="8136904" cy="4569371"/>
          </a:xfrm>
        </p:spPr>
        <p:txBody>
          <a:bodyPr rtlCol="0">
            <a:normAutofit fontScale="70000" lnSpcReduction="20000"/>
          </a:bodyPr>
          <a:lstStyle/>
          <a:p>
            <a:pPr>
              <a:buFont typeface="Arial" charset="0"/>
              <a:buChar char="•"/>
              <a:defRPr/>
            </a:pPr>
            <a:r>
              <a:rPr lang="cs-CZ" dirty="0" smtClean="0"/>
              <a:t> </a:t>
            </a:r>
            <a:r>
              <a:rPr lang="cs-CZ" sz="2900" dirty="0" smtClean="0"/>
              <a:t>Nedostatek a nedostupnost terénních služeb </a:t>
            </a:r>
          </a:p>
          <a:p>
            <a:pPr>
              <a:buFont typeface="Arial" charset="0"/>
              <a:buChar char="•"/>
              <a:defRPr/>
            </a:pPr>
            <a:r>
              <a:rPr lang="cs-CZ" sz="2900" dirty="0" smtClean="0"/>
              <a:t> Nejsou zajištěny na dvou třetinách území obcí</a:t>
            </a:r>
          </a:p>
          <a:p>
            <a:pPr>
              <a:buFont typeface="Arial" charset="0"/>
              <a:buChar char="•"/>
              <a:defRPr/>
            </a:pPr>
            <a:r>
              <a:rPr lang="cs-CZ" sz="2900" dirty="0" smtClean="0"/>
              <a:t> Chybí zejména v malých obcích, odlehlých oblastech</a:t>
            </a:r>
          </a:p>
          <a:p>
            <a:pPr>
              <a:buFont typeface="Arial" charset="0"/>
              <a:buChar char="•"/>
              <a:defRPr/>
            </a:pPr>
            <a:r>
              <a:rPr lang="cs-CZ" sz="2900" dirty="0" smtClean="0"/>
              <a:t> Obce nemají povinnost a některé zřejmě ani možnost tyto služby zajistit</a:t>
            </a:r>
          </a:p>
          <a:p>
            <a:pPr>
              <a:buFont typeface="Arial" charset="0"/>
              <a:buChar char="•"/>
              <a:defRPr/>
            </a:pPr>
            <a:r>
              <a:rPr lang="cs-CZ" sz="2900" dirty="0" smtClean="0"/>
              <a:t> Chybí koordinace služeb pro daného pacienta („case management“)</a:t>
            </a:r>
          </a:p>
          <a:p>
            <a:pPr>
              <a:buFont typeface="Arial" charset="0"/>
              <a:buChar char="•"/>
              <a:defRPr/>
            </a:pPr>
            <a:r>
              <a:rPr lang="cs-CZ" sz="2900" dirty="0" smtClean="0"/>
              <a:t> Předčasná volba a nutnost ústavního řešení – proto „čekací listy“ – nikoli jen pro nedostatek ústavních kapacit</a:t>
            </a:r>
          </a:p>
          <a:p>
            <a:pPr>
              <a:buFont typeface="Arial" charset="0"/>
              <a:buChar char="•"/>
              <a:defRPr/>
            </a:pPr>
            <a:r>
              <a:rPr lang="cs-CZ" sz="2900" dirty="0" smtClean="0"/>
              <a:t>Financování </a:t>
            </a:r>
            <a:r>
              <a:rPr lang="cs-CZ" sz="2900" dirty="0"/>
              <a:t>terénních služeb je nastaveno tak, </a:t>
            </a:r>
            <a:r>
              <a:rPr lang="cs-CZ" sz="2900" dirty="0" smtClean="0"/>
              <a:t>že </a:t>
            </a:r>
            <a:r>
              <a:rPr lang="cs-CZ" sz="2900" dirty="0"/>
              <a:t>je prakticky nelze bez ztráty poskytovat, pokud dodržujeme veškeré předpisy a časové normy</a:t>
            </a:r>
          </a:p>
          <a:p>
            <a:pPr>
              <a:buFontTx/>
              <a:buChar char="-"/>
              <a:defRPr/>
            </a:pPr>
            <a:endParaRPr lang="cs-CZ" dirty="0"/>
          </a:p>
          <a:p>
            <a:pPr>
              <a:defRPr/>
            </a:pPr>
            <a:r>
              <a:rPr lang="cs-CZ" sz="2600" dirty="0" smtClean="0">
                <a:solidFill>
                  <a:srgbClr val="C00000"/>
                </a:solidFill>
              </a:rPr>
              <a:t>Potřeba </a:t>
            </a:r>
            <a:r>
              <a:rPr lang="cs-CZ" sz="2600" dirty="0">
                <a:solidFill>
                  <a:srgbClr val="C00000"/>
                </a:solidFill>
              </a:rPr>
              <a:t>péče zdravotní i pečovatelské</a:t>
            </a:r>
          </a:p>
          <a:p>
            <a:pPr>
              <a:defRPr/>
            </a:pPr>
            <a:endParaRPr lang="cs-CZ" sz="2600" dirty="0"/>
          </a:p>
          <a:p>
            <a:pPr>
              <a:defRPr/>
            </a:pPr>
            <a:r>
              <a:rPr lang="cs-CZ" sz="2600" dirty="0">
                <a:solidFill>
                  <a:srgbClr val="C00000"/>
                </a:solidFill>
              </a:rPr>
              <a:t>Naráží na rozdílné financování zdravotní a sociální péče (MZ a MPSV)</a:t>
            </a:r>
          </a:p>
          <a:p>
            <a:pPr>
              <a:buFont typeface="Arial" charset="0"/>
              <a:buChar char="•"/>
              <a:defRPr/>
            </a:pPr>
            <a:endParaRPr lang="cs-CZ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602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547813" y="260350"/>
            <a:ext cx="7458075" cy="647700"/>
          </a:xfrm>
        </p:spPr>
        <p:txBody>
          <a:bodyPr/>
          <a:lstStyle/>
          <a:p>
            <a:pPr>
              <a:defRPr/>
            </a:pPr>
            <a:r>
              <a:rPr lang="cs-CZ" sz="2800" dirty="0" smtClean="0"/>
              <a:t>Organizace péče v závěru života</a:t>
            </a:r>
            <a:endParaRPr lang="cs-CZ" sz="2800" dirty="0"/>
          </a:p>
        </p:txBody>
      </p:sp>
      <p:sp>
        <p:nvSpPr>
          <p:cNvPr id="41987" name="TextovéPole 241"/>
          <p:cNvSpPr txBox="1">
            <a:spLocks noChangeArrowheads="1"/>
          </p:cNvSpPr>
          <p:nvPr/>
        </p:nvSpPr>
        <p:spPr bwMode="auto">
          <a:xfrm>
            <a:off x="1309688" y="6429375"/>
            <a:ext cx="66960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200" i="1">
                <a:solidFill>
                  <a:srgbClr val="3C3A62"/>
                </a:solidFill>
              </a:rPr>
              <a:t>Zdroj: ÚZIS, LPZ 2007-2013; NRHOSP N=748 tis.</a:t>
            </a:r>
          </a:p>
        </p:txBody>
      </p:sp>
      <p:sp>
        <p:nvSpPr>
          <p:cNvPr id="41989" name="TextovéPole 7"/>
          <p:cNvSpPr txBox="1">
            <a:spLocks noChangeArrowheads="1"/>
          </p:cNvSpPr>
          <p:nvPr/>
        </p:nvSpPr>
        <p:spPr bwMode="auto">
          <a:xfrm>
            <a:off x="107504" y="1268760"/>
            <a:ext cx="8928992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285750" indent="-285750" algn="l"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cs-CZ" altLang="cs-CZ" sz="1800" dirty="0">
                <a:solidFill>
                  <a:srgbClr val="3C3A62"/>
                </a:solidFill>
              </a:rPr>
              <a:t>Nejčastějším místem úmrtí v ČR je </a:t>
            </a:r>
            <a:r>
              <a:rPr lang="cs-CZ" altLang="cs-CZ" sz="1800" dirty="0" smtClean="0">
                <a:solidFill>
                  <a:srgbClr val="3C3A62"/>
                </a:solidFill>
              </a:rPr>
              <a:t>zdravotnické zařízení </a:t>
            </a:r>
            <a:r>
              <a:rPr lang="cs-CZ" altLang="cs-CZ" sz="1800" dirty="0">
                <a:solidFill>
                  <a:srgbClr val="3C3A62"/>
                </a:solidFill>
              </a:rPr>
              <a:t>akutní péče</a:t>
            </a:r>
          </a:p>
          <a:p>
            <a:pPr marL="285750" indent="-285750" algn="l"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cs-CZ" altLang="cs-CZ" sz="1800" dirty="0" smtClean="0">
                <a:solidFill>
                  <a:srgbClr val="3C3A62"/>
                </a:solidFill>
              </a:rPr>
              <a:t>Zdravotnické zařízení následné péče </a:t>
            </a:r>
            <a:r>
              <a:rPr lang="cs-CZ" altLang="cs-CZ" sz="1800" dirty="0">
                <a:solidFill>
                  <a:srgbClr val="3C3A62"/>
                </a:solidFill>
              </a:rPr>
              <a:t>je místem úmrtí u  9 %  </a:t>
            </a:r>
            <a:endParaRPr lang="cs-CZ" altLang="cs-CZ" sz="1800" dirty="0" smtClean="0">
              <a:solidFill>
                <a:srgbClr val="3C3A62"/>
              </a:solidFill>
            </a:endParaRPr>
          </a:p>
          <a:p>
            <a:pPr marL="285750" indent="-285750" algn="l"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cs-CZ" altLang="cs-CZ" sz="1800" dirty="0" smtClean="0">
                <a:solidFill>
                  <a:srgbClr val="3C3A62"/>
                </a:solidFill>
              </a:rPr>
              <a:t>Hospic </a:t>
            </a:r>
            <a:r>
              <a:rPr lang="cs-CZ" altLang="cs-CZ" sz="1800" dirty="0">
                <a:solidFill>
                  <a:srgbClr val="3C3A62"/>
                </a:solidFill>
              </a:rPr>
              <a:t>je místem úmrtí u  2,5 % z celkového počtu zemřelých </a:t>
            </a:r>
          </a:p>
          <a:p>
            <a:pPr algn="l"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400" dirty="0">
              <a:solidFill>
                <a:srgbClr val="3C3A62"/>
              </a:solidFill>
            </a:endParaRPr>
          </a:p>
        </p:txBody>
      </p:sp>
      <p:sp>
        <p:nvSpPr>
          <p:cNvPr id="14" name="Elipsa 13"/>
          <p:cNvSpPr/>
          <p:nvPr/>
        </p:nvSpPr>
        <p:spPr>
          <a:xfrm>
            <a:off x="896938" y="5138738"/>
            <a:ext cx="88900" cy="889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16" name="Elipsa 15"/>
          <p:cNvSpPr/>
          <p:nvPr/>
        </p:nvSpPr>
        <p:spPr>
          <a:xfrm>
            <a:off x="896938" y="5368925"/>
            <a:ext cx="88900" cy="889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2" name="TextovéPole 1"/>
          <p:cNvSpPr txBox="1">
            <a:spLocks noChangeArrowheads="1"/>
          </p:cNvSpPr>
          <p:nvPr/>
        </p:nvSpPr>
        <p:spPr bwMode="auto">
          <a:xfrm>
            <a:off x="307975" y="5661248"/>
            <a:ext cx="8440489" cy="70788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None/>
            </a:pPr>
            <a:r>
              <a:rPr lang="cs-CZ" sz="2000" dirty="0" smtClean="0"/>
              <a:t>Existuje velká </a:t>
            </a:r>
            <a:r>
              <a:rPr lang="cs-CZ" sz="2000" dirty="0"/>
              <a:t>variabilita v zastoupení úmrtí   v akutní nemocnici </a:t>
            </a:r>
            <a:r>
              <a:rPr lang="cs-CZ" sz="2000" dirty="0" smtClean="0"/>
              <a:t>i mezi </a:t>
            </a:r>
            <a:r>
              <a:rPr lang="cs-CZ" sz="2000" dirty="0"/>
              <a:t>vyspělými </a:t>
            </a:r>
            <a:r>
              <a:rPr lang="cs-CZ" sz="2000" dirty="0" smtClean="0"/>
              <a:t>zeměmi  </a:t>
            </a:r>
            <a:r>
              <a:rPr lang="cs-CZ" sz="2000" dirty="0"/>
              <a:t>v organizaci péče v závěru života </a:t>
            </a:r>
          </a:p>
        </p:txBody>
      </p:sp>
      <p:graphicFrame>
        <p:nvGraphicFramePr>
          <p:cNvPr id="5" name="Objek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246431"/>
              </p:ext>
            </p:extLst>
          </p:nvPr>
        </p:nvGraphicFramePr>
        <p:xfrm>
          <a:off x="2213373" y="2471738"/>
          <a:ext cx="4248150" cy="285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" r:id="rId4" imgW="6517189" imgH="4523624" progId="Excel.Chart.8">
                  <p:embed/>
                </p:oleObj>
              </mc:Choice>
              <mc:Fallback>
                <p:oleObj r:id="rId4" imgW="6517189" imgH="4523624" progId="Excel.Chart.8">
                  <p:embed/>
                  <p:pic>
                    <p:nvPicPr>
                      <p:cNvPr id="0" name="Zástupný symbol pro obsah 4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3373" y="2471738"/>
                        <a:ext cx="4248150" cy="2852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Obdélník 5"/>
          <p:cNvSpPr/>
          <p:nvPr/>
        </p:nvSpPr>
        <p:spPr>
          <a:xfrm>
            <a:off x="1187624" y="4941168"/>
            <a:ext cx="51125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1600" dirty="0" smtClean="0"/>
          </a:p>
          <a:p>
            <a:r>
              <a:rPr lang="cs-CZ" sz="1600" dirty="0" smtClean="0">
                <a:solidFill>
                  <a:srgbClr val="C00000"/>
                </a:solidFill>
              </a:rPr>
              <a:t>Úmrtí </a:t>
            </a:r>
            <a:r>
              <a:rPr lang="cs-CZ" sz="1600" dirty="0">
                <a:solidFill>
                  <a:srgbClr val="C00000"/>
                </a:solidFill>
              </a:rPr>
              <a:t>onkologických pacientů v ZZ akutní péče </a:t>
            </a:r>
            <a:r>
              <a:rPr lang="cs-CZ" sz="1600" dirty="0" smtClean="0">
                <a:solidFill>
                  <a:srgbClr val="C00000"/>
                </a:solidFill>
              </a:rPr>
              <a:t>(%)</a:t>
            </a:r>
          </a:p>
          <a:p>
            <a:r>
              <a:rPr lang="cs-CZ" altLang="cs-CZ" sz="1200" dirty="0" err="1"/>
              <a:t>Bekelman</a:t>
            </a:r>
            <a:r>
              <a:rPr lang="cs-CZ" altLang="cs-CZ" sz="1200" dirty="0"/>
              <a:t> et al. </a:t>
            </a:r>
            <a:r>
              <a:rPr lang="en-US" altLang="cs-CZ" sz="1200" dirty="0"/>
              <a:t>JAMA January 19, 2016 Volume </a:t>
            </a:r>
            <a:r>
              <a:rPr lang="en-US" altLang="cs-CZ" sz="1200" dirty="0" smtClean="0"/>
              <a:t>315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9679324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altLang="en-US" sz="4000" b="1" dirty="0" smtClean="0"/>
              <a:t> Shrnutí problémů</a:t>
            </a:r>
          </a:p>
        </p:txBody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700808"/>
            <a:ext cx="8022282" cy="5257204"/>
          </a:xfrm>
        </p:spPr>
        <p:txBody>
          <a:bodyPr/>
          <a:lstStyle/>
          <a:p>
            <a:pPr marL="571500" indent="-571500" eaLnBrk="1" hangingPunct="1"/>
            <a:r>
              <a:rPr lang="cs-CZ" altLang="en-US" sz="2400" b="1" dirty="0" smtClean="0"/>
              <a:t>Systém dostatečně nereflektuje demografický vývoj  - v současnosti v ČR převládá neuspokojivá situace na rozhraní „zdravotní“ a „sociální“ péče</a:t>
            </a:r>
            <a:r>
              <a:rPr lang="cs-CZ" altLang="en-US" sz="2400" b="1" dirty="0" smtClean="0"/>
              <a:t>.</a:t>
            </a:r>
          </a:p>
          <a:p>
            <a:pPr marL="571500" indent="-571500" eaLnBrk="1" hangingPunct="1"/>
            <a:endParaRPr lang="cs-CZ" altLang="en-US" sz="2400" b="1" dirty="0" smtClean="0"/>
          </a:p>
          <a:p>
            <a:pPr marL="571500" indent="-571500" eaLnBrk="1" hangingPunct="1"/>
            <a:r>
              <a:rPr lang="cs-CZ" altLang="en-US" sz="2400" b="1" dirty="0" smtClean="0"/>
              <a:t>Problémy jsou legislativní, organizační a ekonomické.</a:t>
            </a:r>
          </a:p>
          <a:p>
            <a:pPr marL="571500" indent="-571500" eaLnBrk="1" hangingPunct="1"/>
            <a:r>
              <a:rPr lang="cs-CZ" altLang="en-US" sz="2400" b="1" dirty="0" smtClean="0"/>
              <a:t>Celý segment „následné“ péče je </a:t>
            </a:r>
            <a:r>
              <a:rPr lang="cs-CZ" altLang="en-US" sz="2400" b="1" dirty="0" smtClean="0"/>
              <a:t>podfinancovaný</a:t>
            </a:r>
          </a:p>
          <a:p>
            <a:pPr marL="571500" indent="-571500" eaLnBrk="1" hangingPunct="1"/>
            <a:endParaRPr lang="cs-CZ" altLang="en-US" sz="2400" b="1" dirty="0" smtClean="0"/>
          </a:p>
          <a:p>
            <a:pPr marL="571500" indent="-571500" eaLnBrk="1" hangingPunct="1"/>
            <a:r>
              <a:rPr lang="cs-CZ" altLang="cs-CZ" sz="2400" b="1" dirty="0" smtClean="0"/>
              <a:t>Cestou </a:t>
            </a:r>
            <a:r>
              <a:rPr lang="cs-CZ" altLang="cs-CZ" sz="2400" b="1" dirty="0" smtClean="0"/>
              <a:t>k tomu je mimo jiné také posílení role samospráv v podpoře zdraví a efektivní koordinaci sociálních a zdravotních služeb.</a:t>
            </a:r>
            <a:endParaRPr lang="cs-CZ" altLang="en-US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2563464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81127F3-AFF1-8C4A-AA6E-EAD73837E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413"/>
          </a:xfrm>
          <a:solidFill>
            <a:srgbClr val="C00000"/>
          </a:solidFill>
        </p:spPr>
        <p:txBody>
          <a:bodyPr/>
          <a:lstStyle/>
          <a:p>
            <a:pPr>
              <a:defRPr/>
            </a:pPr>
            <a:r>
              <a:rPr lang="cs-CZ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  <a:r>
              <a:rPr lang="cs-CZ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Význam </a:t>
            </a:r>
            <a:r>
              <a:rPr lang="cs-CZ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očkování v dospělosti </a:t>
            </a:r>
            <a:endParaRPr lang="cs-CZ" sz="36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362" name="Zástupný symbol pro obsah 2"/>
          <p:cNvSpPr>
            <a:spLocks noGrp="1"/>
          </p:cNvSpPr>
          <p:nvPr>
            <p:ph idx="1"/>
          </p:nvPr>
        </p:nvSpPr>
        <p:spPr>
          <a:xfrm>
            <a:off x="899592" y="1844824"/>
            <a:ext cx="7776864" cy="3672407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altLang="cs-CZ" sz="2400" dirty="0" smtClean="0"/>
              <a:t>Prevence onemocnění (infekční</a:t>
            </a:r>
            <a:r>
              <a:rPr lang="en-US" altLang="cs-CZ" sz="2400" dirty="0" smtClean="0"/>
              <a:t>&amp;</a:t>
            </a:r>
            <a:r>
              <a:rPr lang="cs-CZ" altLang="cs-CZ" sz="2400" dirty="0" smtClean="0"/>
              <a:t>neinfekční)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altLang="cs-CZ" sz="2400" dirty="0" smtClean="0"/>
              <a:t>Prevence komplikací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altLang="cs-CZ" sz="2400" dirty="0" smtClean="0"/>
              <a:t>Prevence zhoršení základního onemocnění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altLang="cs-CZ" sz="2400" dirty="0" smtClean="0"/>
              <a:t>Prevence hospitalizací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altLang="cs-CZ" sz="2400" dirty="0" smtClean="0"/>
              <a:t>Prevence úmrtí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altLang="cs-CZ" sz="2400" dirty="0" smtClean="0"/>
              <a:t>Nástroj eliminace, eradikace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altLang="cs-CZ" sz="2400" dirty="0" smtClean="0"/>
              <a:t>Ochrana očkovaných i neočkovaných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altLang="cs-CZ" sz="2400" dirty="0" smtClean="0"/>
              <a:t>Ekonomická efektivita</a:t>
            </a:r>
          </a:p>
        </p:txBody>
      </p:sp>
    </p:spTree>
    <p:extLst>
      <p:ext uri="{BB962C8B-B14F-4D97-AF65-F5344CB8AC3E}">
        <p14:creationId xmlns:p14="http://schemas.microsoft.com/office/powerpoint/2010/main" val="264124123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ercent 60+ 20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7338"/>
            <a:ext cx="9251950" cy="530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Box 1"/>
          <p:cNvSpPr txBox="1">
            <a:spLocks noChangeArrowheads="1"/>
          </p:cNvSpPr>
          <p:nvPr/>
        </p:nvSpPr>
        <p:spPr bwMode="auto">
          <a:xfrm>
            <a:off x="323528" y="404813"/>
            <a:ext cx="842518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rtl="1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400" b="1" dirty="0">
                <a:solidFill>
                  <a:schemeClr val="bg1"/>
                </a:solidFill>
              </a:rPr>
              <a:t>Proportion of Population Over Age 60, 2012</a:t>
            </a:r>
          </a:p>
        </p:txBody>
      </p:sp>
    </p:spTree>
    <p:extLst>
      <p:ext uri="{BB962C8B-B14F-4D97-AF65-F5344CB8AC3E}">
        <p14:creationId xmlns:p14="http://schemas.microsoft.com/office/powerpoint/2010/main" val="387306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3"/>
          <p:cNvSpPr>
            <a:spLocks noGrp="1"/>
          </p:cNvSpPr>
          <p:nvPr>
            <p:ph type="body" idx="1"/>
          </p:nvPr>
        </p:nvSpPr>
        <p:spPr>
          <a:xfrm>
            <a:off x="395288" y="1557338"/>
            <a:ext cx="4968875" cy="4967287"/>
          </a:xfrm>
        </p:spPr>
        <p:txBody>
          <a:bodyPr/>
          <a:lstStyle/>
          <a:p>
            <a:r>
              <a:rPr lang="cs-CZ" altLang="cs-CZ" b="1" dirty="0" smtClean="0"/>
              <a:t>Dospělá populace je vystavena	</a:t>
            </a:r>
          </a:p>
          <a:p>
            <a:pPr lvl="1"/>
            <a:r>
              <a:rPr lang="cs-CZ" altLang="cs-CZ" b="1" dirty="0" smtClean="0"/>
              <a:t>vakcínami ovlivnitelným nemocem</a:t>
            </a:r>
          </a:p>
          <a:p>
            <a:pPr lvl="1"/>
            <a:r>
              <a:rPr lang="cs-CZ" altLang="cs-CZ" b="1" dirty="0" smtClean="0"/>
              <a:t>chronickým onemocněním a komorbiditám</a:t>
            </a:r>
          </a:p>
          <a:p>
            <a:r>
              <a:rPr lang="cs-CZ" altLang="cs-CZ" sz="2000" b="1" dirty="0" smtClean="0"/>
              <a:t>Stárnutí populace</a:t>
            </a:r>
            <a:endParaRPr lang="en-US" altLang="cs-CZ" sz="2000" b="1" dirty="0" smtClean="0"/>
          </a:p>
          <a:p>
            <a:r>
              <a:rPr lang="cs-CZ" altLang="cs-CZ" sz="2000" b="1" dirty="0" smtClean="0"/>
              <a:t>Nové vakcíny pro dospělé</a:t>
            </a:r>
          </a:p>
          <a:p>
            <a:pPr lvl="1"/>
            <a:r>
              <a:rPr lang="cs-CZ" altLang="cs-CZ" sz="1600" b="1" dirty="0" smtClean="0"/>
              <a:t>VZV, HSV, CMV, Alzheimerova ch., Parkinsonova ch., Ca prsu, Ca prostaty, melanom, Ca plic</a:t>
            </a:r>
            <a:endParaRPr lang="en-US" altLang="cs-CZ" sz="1600" b="1" dirty="0" smtClean="0"/>
          </a:p>
          <a:p>
            <a:r>
              <a:rPr lang="cs-CZ" altLang="cs-CZ" sz="2000" b="1" dirty="0" smtClean="0"/>
              <a:t>Vyvanutí ochrany z dětství a stárnutí imunitního systému</a:t>
            </a:r>
            <a:endParaRPr lang="en-US" altLang="cs-CZ" sz="2000" b="1" dirty="0" smtClean="0"/>
          </a:p>
          <a:p>
            <a:r>
              <a:rPr lang="cs-CZ" altLang="cs-CZ" sz="2000" b="1" dirty="0" err="1" smtClean="0"/>
              <a:t>Proočkovanost</a:t>
            </a:r>
            <a:r>
              <a:rPr lang="cs-CZ" altLang="cs-CZ" sz="2000" b="1" dirty="0" smtClean="0"/>
              <a:t> dospělých je nízká</a:t>
            </a:r>
          </a:p>
          <a:p>
            <a:r>
              <a:rPr lang="cs-CZ" altLang="cs-CZ" sz="2000" b="1" dirty="0" smtClean="0"/>
              <a:t>Podvědomí je malé</a:t>
            </a:r>
          </a:p>
          <a:p>
            <a:endParaRPr lang="en-US" altLang="cs-CZ" sz="2000" b="1" dirty="0" smtClean="0"/>
          </a:p>
          <a:p>
            <a:pPr lvl="1"/>
            <a:endParaRPr lang="en-US" altLang="cs-CZ" sz="1800" b="1" dirty="0" smtClean="0"/>
          </a:p>
        </p:txBody>
      </p:sp>
      <p:sp>
        <p:nvSpPr>
          <p:cNvPr id="57346" name="Rectangle 2">
            <a:extLst>
              <a:ext uri="{FF2B5EF4-FFF2-40B4-BE49-F238E27FC236}">
                <a16:creationId xmlns:a16="http://schemas.microsoft.com/office/drawing/2014/main" xmlns="" id="{A1DFF487-2E24-D940-8104-3A70712ACA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4128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cs-CZ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Proč očkování dospělých?</a:t>
            </a:r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6387" name="TextovéPole 6"/>
          <p:cNvSpPr txBox="1">
            <a:spLocks noChangeArrowheads="1"/>
          </p:cNvSpPr>
          <p:nvPr/>
        </p:nvSpPr>
        <p:spPr bwMode="auto">
          <a:xfrm>
            <a:off x="179388" y="6021388"/>
            <a:ext cx="8785225" cy="712787"/>
          </a:xfrm>
          <a:prstGeom prst="rect">
            <a:avLst/>
          </a:prstGeom>
          <a:solidFill>
            <a:srgbClr val="FF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000" tIns="216000" bIns="216000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cs-CZ" altLang="cs-CZ" sz="1800" dirty="0">
                <a:solidFill>
                  <a:srgbClr val="000000"/>
                </a:solidFill>
              </a:rPr>
              <a:t>V USA umírá 350x více dospělých na vakcínami ovlivnitelné nemoci než dětí !</a:t>
            </a:r>
          </a:p>
        </p:txBody>
      </p:sp>
      <p:pic>
        <p:nvPicPr>
          <p:cNvPr id="16388" name="Obrázek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85" t="28946" r="38904" b="42976"/>
          <a:stretch>
            <a:fillRect/>
          </a:stretch>
        </p:blipFill>
        <p:spPr bwMode="auto">
          <a:xfrm>
            <a:off x="5435600" y="1484313"/>
            <a:ext cx="3600450" cy="230505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Obrázek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71" t="36443" r="13182" b="18930"/>
          <a:stretch>
            <a:fillRect/>
          </a:stretch>
        </p:blipFill>
        <p:spPr bwMode="auto">
          <a:xfrm>
            <a:off x="5435600" y="3933825"/>
            <a:ext cx="3600450" cy="19431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xmlns="" id="{D104CF94-96A6-2C4D-87C6-17FCB4EA355E}"/>
              </a:ext>
            </a:extLst>
          </p:cNvPr>
          <p:cNvSpPr txBox="1"/>
          <p:nvPr/>
        </p:nvSpPr>
        <p:spPr>
          <a:xfrm>
            <a:off x="5187950" y="3789363"/>
            <a:ext cx="3956050" cy="1682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500" i="1" dirty="0">
                <a:latin typeface="+mn-lt"/>
              </a:rPr>
              <a:t>ČSÚ: Projekce obyvatelstva České republiky, </a:t>
            </a:r>
            <a:r>
              <a:rPr lang="cs-CZ" sz="500" i="1" dirty="0" err="1">
                <a:latin typeface="+mn-lt"/>
              </a:rPr>
              <a:t>available</a:t>
            </a:r>
            <a:r>
              <a:rPr lang="cs-CZ" sz="500" i="1" dirty="0">
                <a:latin typeface="+mn-lt"/>
              </a:rPr>
              <a:t> </a:t>
            </a:r>
            <a:r>
              <a:rPr lang="cs-CZ" sz="500" i="1" dirty="0" err="1">
                <a:latin typeface="+mn-lt"/>
              </a:rPr>
              <a:t>at</a:t>
            </a:r>
            <a:r>
              <a:rPr lang="cs-CZ" sz="500" i="1" dirty="0">
                <a:latin typeface="+mn-lt"/>
              </a:rPr>
              <a:t>: http://www.</a:t>
            </a:r>
            <a:r>
              <a:rPr lang="cs-CZ" sz="500" i="1" dirty="0" err="1">
                <a:latin typeface="+mn-lt"/>
              </a:rPr>
              <a:t>czso.cz</a:t>
            </a:r>
            <a:r>
              <a:rPr lang="cs-CZ" sz="500" i="1" dirty="0">
                <a:latin typeface="+mn-lt"/>
              </a:rPr>
              <a:t>/</a:t>
            </a:r>
            <a:r>
              <a:rPr lang="cs-CZ" sz="500" i="1" dirty="0" err="1">
                <a:latin typeface="+mn-lt"/>
              </a:rPr>
              <a:t>csu</a:t>
            </a:r>
            <a:r>
              <a:rPr lang="cs-CZ" sz="500" i="1" dirty="0">
                <a:latin typeface="+mn-lt"/>
              </a:rPr>
              <a:t>/2004edicniplan.nsf/t/B0001D6145/$</a:t>
            </a:r>
            <a:r>
              <a:rPr lang="cs-CZ" sz="500" i="1" dirty="0" err="1">
                <a:latin typeface="+mn-lt"/>
              </a:rPr>
              <a:t>File</a:t>
            </a:r>
            <a:r>
              <a:rPr lang="cs-CZ" sz="500" i="1" dirty="0">
                <a:latin typeface="+mn-lt"/>
              </a:rPr>
              <a:t>/4025rra.pdf</a:t>
            </a:r>
          </a:p>
        </p:txBody>
      </p:sp>
    </p:spTree>
    <p:extLst>
      <p:ext uri="{BB962C8B-B14F-4D97-AF65-F5344CB8AC3E}">
        <p14:creationId xmlns:p14="http://schemas.microsoft.com/office/powerpoint/2010/main" val="255501327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1041400"/>
            <a:ext cx="8509000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5" name="Rectangle 2">
            <a:extLst>
              <a:ext uri="{FF2B5EF4-FFF2-40B4-BE49-F238E27FC236}">
                <a16:creationId xmlns:a16="http://schemas.microsoft.com/office/drawing/2014/main" xmlns="" id="{E606DCE6-FAEA-D449-94C0-92F1BA41D0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12875"/>
          </a:xfrm>
          <a:solidFill>
            <a:schemeClr val="bg2"/>
          </a:solidFill>
        </p:spPr>
        <p:txBody>
          <a:bodyPr/>
          <a:lstStyle/>
          <a:p>
            <a:pPr>
              <a:defRPr/>
            </a:pPr>
            <a:r>
              <a:rPr lang="cs-CZ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</a:t>
            </a:r>
            <a:r>
              <a:rPr lang="cs-CZ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Vakcinace </a:t>
            </a:r>
            <a:r>
              <a:rPr lang="cs-C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dospělosti</a:t>
            </a:r>
            <a:r>
              <a:rPr lang="cs-CZ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435" name="Rectangle 3"/>
          <p:cNvSpPr txBox="1">
            <a:spLocks noChangeArrowheads="1"/>
          </p:cNvSpPr>
          <p:nvPr/>
        </p:nvSpPr>
        <p:spPr bwMode="auto">
          <a:xfrm>
            <a:off x="539750" y="2565400"/>
            <a:ext cx="8280400" cy="410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Consolas" pitchFamily="49" charset="0"/>
              <a:buAutoNum type="arabicPeriod"/>
            </a:pPr>
            <a:r>
              <a:rPr lang="cs-CZ" altLang="cs-CZ" sz="3200" dirty="0"/>
              <a:t>Přeočkování po </a:t>
            </a:r>
            <a:r>
              <a:rPr lang="cs-CZ" altLang="cs-CZ" sz="3200" dirty="0" err="1"/>
              <a:t>primovakcinaci</a:t>
            </a:r>
            <a:r>
              <a:rPr lang="cs-CZ" altLang="cs-CZ" sz="3200" dirty="0"/>
              <a:t>            v dětském věku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Consolas" pitchFamily="49" charset="0"/>
              <a:buAutoNum type="arabicPeriod"/>
            </a:pPr>
            <a:r>
              <a:rPr lang="cs-CZ" altLang="cs-CZ" sz="3200" dirty="0" err="1"/>
              <a:t>Primovakcinace</a:t>
            </a:r>
            <a:r>
              <a:rPr lang="cs-CZ" altLang="cs-CZ" sz="3200" dirty="0"/>
              <a:t> v dospělosti a              u seniorů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Consolas" pitchFamily="49" charset="0"/>
              <a:buAutoNum type="arabicPeriod"/>
            </a:pPr>
            <a:r>
              <a:rPr lang="cs-CZ" altLang="cs-CZ" sz="3200" dirty="0"/>
              <a:t>Přeočkování v dospělosti a u seniorů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Consolas" pitchFamily="49" charset="0"/>
              <a:buAutoNum type="arabicPeriod"/>
            </a:pPr>
            <a:r>
              <a:rPr lang="cs-CZ" altLang="cs-CZ" sz="3200" dirty="0"/>
              <a:t>Očkování cestovatelů</a:t>
            </a:r>
          </a:p>
        </p:txBody>
      </p:sp>
    </p:spTree>
    <p:extLst>
      <p:ext uri="{BB962C8B-B14F-4D97-AF65-F5344CB8AC3E}">
        <p14:creationId xmlns:p14="http://schemas.microsoft.com/office/powerpoint/2010/main" val="109647875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7"/>
          <p:cNvSpPr txBox="1">
            <a:spLocks noChangeArrowheads="1"/>
          </p:cNvSpPr>
          <p:nvPr/>
        </p:nvSpPr>
        <p:spPr bwMode="auto">
          <a:xfrm>
            <a:off x="200009" y="6465888"/>
            <a:ext cx="255749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cs-CZ" altLang="cs-CZ" sz="1600" i="1" dirty="0"/>
              <a:t>IP = imunizační program</a:t>
            </a:r>
            <a:endParaRPr lang="en-US" altLang="cs-CZ" sz="1600" i="1" dirty="0"/>
          </a:p>
        </p:txBody>
      </p:sp>
      <p:pic>
        <p:nvPicPr>
          <p:cNvPr id="6" name="Diagram 5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774700"/>
            <a:ext cx="810260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3" name="TextovéPole 3"/>
          <p:cNvSpPr txBox="1">
            <a:spLocks noChangeArrowheads="1"/>
          </p:cNvSpPr>
          <p:nvPr/>
        </p:nvSpPr>
        <p:spPr bwMode="auto">
          <a:xfrm>
            <a:off x="4179862" y="6211888"/>
            <a:ext cx="477207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cs-CZ" altLang="cs-CZ" sz="1600" dirty="0" err="1"/>
              <a:t>Chlibek</a:t>
            </a:r>
            <a:r>
              <a:rPr lang="cs-CZ" altLang="cs-CZ" sz="1600" dirty="0"/>
              <a:t> R. et al. </a:t>
            </a:r>
            <a:r>
              <a:rPr lang="cs-CZ" altLang="cs-CZ" sz="1600" dirty="0" err="1"/>
              <a:t>Vaccine</a:t>
            </a:r>
            <a:r>
              <a:rPr lang="cs-CZ" altLang="cs-CZ" sz="1600" dirty="0"/>
              <a:t> 2012;30(9):1529-40</a:t>
            </a:r>
          </a:p>
          <a:p>
            <a:r>
              <a:rPr lang="cs-CZ" altLang="cs-CZ" sz="1600" dirty="0" err="1"/>
              <a:t>Chlibek</a:t>
            </a:r>
            <a:r>
              <a:rPr lang="cs-CZ" altLang="cs-CZ" sz="1600" dirty="0"/>
              <a:t> R. et al. </a:t>
            </a:r>
            <a:r>
              <a:rPr lang="cs-CZ" altLang="cs-CZ" sz="1600" dirty="0" err="1"/>
              <a:t>Vakcinologie</a:t>
            </a:r>
            <a:r>
              <a:rPr lang="cs-CZ" altLang="cs-CZ" sz="1600" dirty="0"/>
              <a:t> 2011</a:t>
            </a:r>
            <a:r>
              <a:rPr lang="en-US" altLang="cs-CZ" sz="1600" dirty="0"/>
              <a:t>;</a:t>
            </a:r>
            <a:r>
              <a:rPr lang="cs-CZ" altLang="cs-CZ" sz="1600" dirty="0"/>
              <a:t>5(3):101-115</a:t>
            </a:r>
          </a:p>
        </p:txBody>
      </p:sp>
    </p:spTree>
    <p:extLst>
      <p:ext uri="{BB962C8B-B14F-4D97-AF65-F5344CB8AC3E}">
        <p14:creationId xmlns:p14="http://schemas.microsoft.com/office/powerpoint/2010/main" val="340973458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CA48976-313C-B548-9D56-5FECF3E5C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21506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21507" name="Obrázek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1" t="10693" r="12863" b="599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982955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 2"/>
          <p:cNvGraphicFramePr>
            <a:graphicFrameLocks/>
          </p:cNvGraphicFramePr>
          <p:nvPr/>
        </p:nvGraphicFramePr>
        <p:xfrm>
          <a:off x="250825" y="1700213"/>
          <a:ext cx="8424863" cy="4897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Box 8">
            <a:extLst>
              <a:ext uri="{FF2B5EF4-FFF2-40B4-BE49-F238E27FC236}">
                <a16:creationId xmlns:a16="http://schemas.microsoft.com/office/drawing/2014/main" xmlns="" id="{48BC093F-B1C4-164E-9956-4744D6CAD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5322" y="5877272"/>
            <a:ext cx="896461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defRPr/>
            </a:pPr>
            <a:r>
              <a:rPr lang="de-DE" sz="2400" i="1" dirty="0" err="1">
                <a:solidFill>
                  <a:prstClr val="black"/>
                </a:solidFill>
                <a:latin typeface="Arial" panose="020B0604020202020204" pitchFamily="34" charset="0"/>
                <a:ea typeface="Microsoft YaHei" charset="0"/>
                <a:cs typeface="Arial" charset="0"/>
              </a:rPr>
              <a:t>Kyaw</a:t>
            </a:r>
            <a:r>
              <a:rPr lang="de-DE" sz="2400" i="1" dirty="0">
                <a:solidFill>
                  <a:prstClr val="black"/>
                </a:solidFill>
                <a:latin typeface="Arial" panose="020B0604020202020204" pitchFamily="34" charset="0"/>
                <a:ea typeface="Microsoft YaHei" charset="0"/>
                <a:cs typeface="Arial" charset="0"/>
              </a:rPr>
              <a:t> MH et al. JID 2005; 192: 377-86</a:t>
            </a:r>
            <a:endParaRPr lang="en-GB" sz="2400" i="1" dirty="0">
              <a:solidFill>
                <a:prstClr val="black"/>
              </a:solidFill>
              <a:latin typeface="Arial" panose="020B0604020202020204" pitchFamily="34" charset="0"/>
              <a:ea typeface="Microsoft YaHei" charset="0"/>
              <a:cs typeface="Arial" charset="0"/>
            </a:endParaRPr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xmlns="" id="{C2C59BA8-48D6-EA47-96D8-24BBDA5DD2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4624"/>
            <a:ext cx="9144000" cy="1584151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r>
              <a:rPr lang="cs-CZ" sz="2400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ヒラギノ角ゴ Pro W3"/>
                <a:cs typeface="ヒラギノ角ゴ Pro W3"/>
              </a:rPr>
              <a:t>Riziko vzniku pneumokokových onemocnění je několikanásobně vyšší u chronicky nemocných dospělých</a:t>
            </a:r>
            <a:endParaRPr lang="en-US" sz="2400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70277487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xmlns="" id="{72BB25F6-92EE-3149-A552-0A02465081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840"/>
            <a:ext cx="8172450" cy="1196975"/>
          </a:xfrm>
          <a:solidFill>
            <a:schemeClr val="bg2"/>
          </a:solidFill>
        </p:spPr>
        <p:txBody>
          <a:bodyPr/>
          <a:lstStyle/>
          <a:p>
            <a:pPr eaLnBrk="1" hangingPunct="1">
              <a:defRPr/>
            </a:pPr>
            <a:r>
              <a:rPr lang="cs-CZ" b="1" dirty="0" smtClean="0">
                <a:solidFill>
                  <a:schemeClr val="tx1"/>
                </a:solidFill>
              </a:rPr>
              <a:t>			</a:t>
            </a:r>
            <a:r>
              <a:rPr lang="cs-CZ" sz="4000" b="1" dirty="0" smtClean="0"/>
              <a:t>Závěr </a:t>
            </a:r>
            <a:endParaRPr lang="en-GB" sz="4000" b="1" dirty="0"/>
          </a:p>
        </p:txBody>
      </p:sp>
      <p:sp>
        <p:nvSpPr>
          <p:cNvPr id="24578" name="Rectangle 7"/>
          <p:cNvSpPr>
            <a:spLocks noGrp="1"/>
          </p:cNvSpPr>
          <p:nvPr>
            <p:ph type="body" idx="1"/>
          </p:nvPr>
        </p:nvSpPr>
        <p:spPr>
          <a:xfrm>
            <a:off x="468313" y="1412875"/>
            <a:ext cx="8280400" cy="4608513"/>
          </a:xfrm>
        </p:spPr>
        <p:txBody>
          <a:bodyPr/>
          <a:lstStyle/>
          <a:p>
            <a:pPr>
              <a:lnSpc>
                <a:spcPct val="85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altLang="cs-CZ" sz="2800" b="1" smtClean="0"/>
              <a:t>Stoupá význam očkování dospělých</a:t>
            </a:r>
            <a:endParaRPr lang="en-US" altLang="cs-CZ" sz="2800" b="1" smtClean="0"/>
          </a:p>
          <a:p>
            <a:pPr>
              <a:lnSpc>
                <a:spcPct val="85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altLang="cs-CZ" sz="2800" b="1" smtClean="0"/>
              <a:t>Přetrvává nízká proočkovanost dospělých</a:t>
            </a:r>
          </a:p>
          <a:p>
            <a:pPr>
              <a:lnSpc>
                <a:spcPct val="85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altLang="cs-CZ" sz="2800" b="1" smtClean="0"/>
              <a:t>Uplatňování očkovacího kalendáře pro dospělé</a:t>
            </a:r>
          </a:p>
          <a:p>
            <a:pPr>
              <a:lnSpc>
                <a:spcPct val="85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altLang="cs-CZ" sz="2800" b="1" smtClean="0"/>
              <a:t>Tvorba národních doporučení – účast lékařů pro dospělé</a:t>
            </a:r>
          </a:p>
          <a:p>
            <a:pPr>
              <a:lnSpc>
                <a:spcPct val="85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altLang="cs-CZ" sz="2800" b="1" smtClean="0"/>
              <a:t>Dostupnost vakcín dospělým</a:t>
            </a:r>
          </a:p>
          <a:p>
            <a:pPr>
              <a:lnSpc>
                <a:spcPct val="85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altLang="cs-CZ" sz="2800" b="1" smtClean="0"/>
              <a:t>Zvýšit zájem PL a pacientů – součást prevence a každodenní praxe</a:t>
            </a:r>
            <a:endParaRPr lang="cs-CZ" altLang="cs-CZ" sz="2400" b="1" smtClean="0"/>
          </a:p>
          <a:p>
            <a:pPr>
              <a:lnSpc>
                <a:spcPct val="85000"/>
              </a:lnSpc>
              <a:spcBef>
                <a:spcPts val="600"/>
              </a:spcBef>
              <a:spcAft>
                <a:spcPts val="600"/>
              </a:spcAft>
            </a:pPr>
            <a:endParaRPr lang="en-US" altLang="cs-CZ" sz="2800" b="1" smtClean="0"/>
          </a:p>
        </p:txBody>
      </p:sp>
      <p:sp>
        <p:nvSpPr>
          <p:cNvPr id="20484" name="Text Box 8">
            <a:extLst>
              <a:ext uri="{FF2B5EF4-FFF2-40B4-BE49-F238E27FC236}">
                <a16:creationId xmlns:a16="http://schemas.microsoft.com/office/drawing/2014/main" xmlns="" id="{15285B31-E2A3-9E40-B28A-3B4CDF6613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732463"/>
            <a:ext cx="8353425" cy="8318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cs-CZ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Očkování každého člověka (dítěte) je velmi důležité pro prevenci nemocí a celkově k ochraně života!</a:t>
            </a:r>
          </a:p>
        </p:txBody>
      </p:sp>
      <p:pic>
        <p:nvPicPr>
          <p:cNvPr id="24580" name="Picture 2" descr="eiw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1"/>
            <a:ext cx="20510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580747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042988" y="2204864"/>
            <a:ext cx="6794500" cy="3052936"/>
          </a:xfrm>
        </p:spPr>
        <p:txBody>
          <a:bodyPr/>
          <a:lstStyle/>
          <a:p>
            <a:pPr algn="ctr" eaLnBrk="1" hangingPunct="1"/>
            <a:r>
              <a:rPr lang="cs-CZ" altLang="cs-CZ" sz="3200" dirty="0" smtClean="0"/>
              <a:t/>
            </a:r>
            <a:br>
              <a:rPr lang="cs-CZ" altLang="cs-CZ" sz="3200" dirty="0" smtClean="0"/>
            </a:br>
            <a:r>
              <a:rPr lang="cs-CZ" altLang="cs-CZ" sz="3200" dirty="0"/>
              <a:t/>
            </a:r>
            <a:br>
              <a:rPr lang="cs-CZ" altLang="cs-CZ" sz="3200" dirty="0"/>
            </a:br>
            <a:r>
              <a:rPr lang="cs-CZ" altLang="cs-CZ" sz="3200" dirty="0"/>
              <a:t>Děkuji za pozornost</a:t>
            </a:r>
            <a:r>
              <a:rPr lang="cs-CZ" altLang="cs-CZ" sz="3200" dirty="0" smtClean="0"/>
              <a:t/>
            </a:r>
            <a:br>
              <a:rPr lang="cs-CZ" altLang="cs-CZ" sz="3200" dirty="0" smtClean="0"/>
            </a:br>
            <a:r>
              <a:rPr lang="cs-CZ" altLang="cs-CZ" sz="3200" dirty="0"/>
              <a:t/>
            </a:r>
            <a:br>
              <a:rPr lang="cs-CZ" altLang="cs-CZ" sz="3200" dirty="0"/>
            </a:br>
            <a:endParaRPr lang="en-US" alt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418428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ercent 60+ 20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1484313"/>
            <a:ext cx="9251950" cy="537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1"/>
          <p:cNvSpPr>
            <a:spLocks noChangeArrowheads="1"/>
          </p:cNvSpPr>
          <p:nvPr/>
        </p:nvSpPr>
        <p:spPr bwMode="auto">
          <a:xfrm>
            <a:off x="467544" y="404813"/>
            <a:ext cx="828116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AutoNum type="arabicPeriod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rtl="1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400" b="1" dirty="0">
                <a:solidFill>
                  <a:schemeClr val="bg1"/>
                </a:solidFill>
              </a:rPr>
              <a:t>Proportion of Population Over Age 60, 2050</a:t>
            </a:r>
          </a:p>
        </p:txBody>
      </p:sp>
    </p:spTree>
    <p:extLst>
      <p:ext uri="{BB962C8B-B14F-4D97-AF65-F5344CB8AC3E}">
        <p14:creationId xmlns:p14="http://schemas.microsoft.com/office/powerpoint/2010/main" val="154963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opulationPyramid czech 2000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80252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zech 2050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4288"/>
            <a:ext cx="9144000" cy="6843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71401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Brazil1990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4288"/>
            <a:ext cx="9144000" cy="6843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84141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Brazil 2050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4288"/>
            <a:ext cx="9144000" cy="6843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41027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9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89993" y="1976463"/>
            <a:ext cx="5436096" cy="2473026"/>
          </a:xfrm>
        </p:spPr>
        <p:txBody>
          <a:bodyPr/>
          <a:lstStyle/>
          <a:p>
            <a:pPr algn="ctr" eaLnBrk="1" hangingPunct="1">
              <a:defRPr/>
            </a:pPr>
            <a:r>
              <a:rPr lang="sk-SK" altLang="en-US" sz="4000" b="1" dirty="0" err="1" smtClean="0"/>
              <a:t>Stárnutí</a:t>
            </a:r>
            <a:r>
              <a:rPr lang="sk-SK" altLang="en-US" sz="4000" b="1" dirty="0" smtClean="0"/>
              <a:t> -</a:t>
            </a:r>
            <a:br>
              <a:rPr lang="sk-SK" altLang="en-US" sz="4000" b="1" dirty="0" smtClean="0"/>
            </a:br>
            <a:r>
              <a:rPr lang="sk-SK" altLang="en-US" sz="4000" b="1" dirty="0" err="1" smtClean="0"/>
              <a:t>úspěch</a:t>
            </a:r>
            <a:r>
              <a:rPr lang="sk-SK" altLang="en-US" sz="4000" b="1" dirty="0" smtClean="0"/>
              <a:t> nebo </a:t>
            </a:r>
            <a:r>
              <a:rPr lang="sk-SK" altLang="en-US" sz="4000" b="1" dirty="0" err="1" smtClean="0"/>
              <a:t>břemeno</a:t>
            </a:r>
            <a:r>
              <a:rPr lang="sk-SK" altLang="en-US" sz="4000" b="1" dirty="0" smtClean="0"/>
              <a:t>?</a:t>
            </a:r>
            <a:endParaRPr lang="en-US" altLang="en-US" sz="4000" b="1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58888" y="4437063"/>
            <a:ext cx="7561262" cy="21605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sk-SK" altLang="en-US" sz="1800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sk-SK" altLang="en-US" sz="2800" smtClean="0">
                <a:solidFill>
                  <a:schemeClr val="tx2"/>
                </a:solidFill>
              </a:rPr>
              <a:t>  Stárnutí světové populace je úspěchem politik veřejného zdravotnictví, sociálního a ekonomického rozvoje</a:t>
            </a:r>
          </a:p>
          <a:p>
            <a:pPr algn="r" eaLnBrk="1" hangingPunct="1">
              <a:lnSpc>
                <a:spcPct val="80000"/>
              </a:lnSpc>
              <a:spcBef>
                <a:spcPct val="0"/>
              </a:spcBef>
            </a:pPr>
            <a:endParaRPr lang="sk-SK" altLang="en-US" sz="2800" smtClean="0">
              <a:solidFill>
                <a:schemeClr val="tx2"/>
              </a:solidFill>
            </a:endParaRPr>
          </a:p>
          <a:p>
            <a:pPr algn="r" eaLnBrk="1" hangingPunct="1">
              <a:lnSpc>
                <a:spcPct val="80000"/>
              </a:lnSpc>
              <a:spcBef>
                <a:spcPct val="0"/>
              </a:spcBef>
            </a:pPr>
            <a:r>
              <a:rPr lang="sk-SK" altLang="en-US" sz="2800" smtClean="0">
                <a:solidFill>
                  <a:schemeClr val="tx2"/>
                </a:solidFill>
              </a:rPr>
              <a:t>(Gro Harlem Brundtland, GR WHO, 1999)</a:t>
            </a: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988840"/>
            <a:ext cx="3563889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8188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blona_prezentace">
  <a:themeElements>
    <a:clrScheme name="sablona_prezentace 1">
      <a:dk1>
        <a:srgbClr val="003D61"/>
      </a:dk1>
      <a:lt1>
        <a:srgbClr val="FFFFFF"/>
      </a:lt1>
      <a:dk2>
        <a:srgbClr val="FFFFFF"/>
      </a:dk2>
      <a:lt2>
        <a:srgbClr val="858585"/>
      </a:lt2>
      <a:accent1>
        <a:srgbClr val="FDBB30"/>
      </a:accent1>
      <a:accent2>
        <a:srgbClr val="C2CD23"/>
      </a:accent2>
      <a:accent3>
        <a:srgbClr val="FFFFFF"/>
      </a:accent3>
      <a:accent4>
        <a:srgbClr val="003352"/>
      </a:accent4>
      <a:accent5>
        <a:srgbClr val="FEDAAD"/>
      </a:accent5>
      <a:accent6>
        <a:srgbClr val="B0BA1F"/>
      </a:accent6>
      <a:hlink>
        <a:srgbClr val="003D61"/>
      </a:hlink>
      <a:folHlink>
        <a:srgbClr val="858585"/>
      </a:folHlink>
    </a:clrScheme>
    <a:fontScheme name="sablona_prezentace">
      <a:majorFont>
        <a:latin typeface="GillSans"/>
        <a:ea typeface=""/>
        <a:cs typeface=""/>
      </a:majorFont>
      <a:minorFont>
        <a:latin typeface="GillSans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3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3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ablona_prezentace 1">
        <a:dk1>
          <a:srgbClr val="003D61"/>
        </a:dk1>
        <a:lt1>
          <a:srgbClr val="FFFFFF"/>
        </a:lt1>
        <a:dk2>
          <a:srgbClr val="FFFFFF"/>
        </a:dk2>
        <a:lt2>
          <a:srgbClr val="858585"/>
        </a:lt2>
        <a:accent1>
          <a:srgbClr val="FDBB30"/>
        </a:accent1>
        <a:accent2>
          <a:srgbClr val="C2CD23"/>
        </a:accent2>
        <a:accent3>
          <a:srgbClr val="FFFFFF"/>
        </a:accent3>
        <a:accent4>
          <a:srgbClr val="003352"/>
        </a:accent4>
        <a:accent5>
          <a:srgbClr val="FEDAAD"/>
        </a:accent5>
        <a:accent6>
          <a:srgbClr val="B0BA1F"/>
        </a:accent6>
        <a:hlink>
          <a:srgbClr val="003D61"/>
        </a:hlink>
        <a:folHlink>
          <a:srgbClr val="85858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sablona_prezentace</Template>
  <TotalTime>13440</TotalTime>
  <Words>1466</Words>
  <Application>Microsoft Office PowerPoint</Application>
  <PresentationFormat>Předvádění na obrazovce (4:3)</PresentationFormat>
  <Paragraphs>210</Paragraphs>
  <Slides>36</Slides>
  <Notes>10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36</vt:i4>
      </vt:variant>
    </vt:vector>
  </HeadingPairs>
  <TitlesOfParts>
    <vt:vector size="38" baseType="lpstr">
      <vt:lpstr>sablona_prezentace</vt:lpstr>
      <vt:lpstr>Graf aplikace Microsoft Excel</vt:lpstr>
      <vt:lpstr>Stárnutí Péče o zdraví Očkování  Kulatý stůl „ Průvodce českým zdravotnickým pro seniory“  PSP 29.10.2019   Alena Šteflová náměstkyně ministra zdravotnictví   </vt:lpstr>
      <vt:lpstr> Stárnutí a zdraví v globálním kontextu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Stárnutí - úspěch nebo břemeno?</vt:lpstr>
      <vt:lpstr>Globální stárnutí</vt:lpstr>
      <vt:lpstr>People are living longer</vt:lpstr>
      <vt:lpstr>O kvalitě prožitého života  vypovídá  ukazatel délky života prožitého ve zdraví   Healthy Life Years</vt:lpstr>
      <vt:lpstr>Zajímavá zjištění</vt:lpstr>
      <vt:lpstr>Zdraví 2020 – nová dlouhodobá evropská strategie WHO přijata na 62 Regionálním výboru v září 2012</vt:lpstr>
      <vt:lpstr>WHO General Programme of Work  A Life Course Approach to the Health of Ageing Populations Celoživotní postoj ke zdraví stárnoucí populace</vt:lpstr>
      <vt:lpstr>Prezentace aplikace PowerPoint</vt:lpstr>
      <vt:lpstr>Prezentace aplikace PowerPoint</vt:lpstr>
      <vt:lpstr>Prezentace aplikace PowerPoint</vt:lpstr>
      <vt:lpstr>Strategy and action plan for healthy ageing in Europe  2012-2020 </vt:lpstr>
      <vt:lpstr>Strategie a akční plán pro zdravé stárnutí v Evropě 2012-2020</vt:lpstr>
      <vt:lpstr>Prezentace aplikace PowerPoint</vt:lpstr>
      <vt:lpstr>Prezentace aplikace PowerPoint</vt:lpstr>
      <vt:lpstr>Enabling model</vt:lpstr>
      <vt:lpstr>Diskriminační, pasivní (disabling) model </vt:lpstr>
      <vt:lpstr>Proč poskytovat maximum péče v domácím prostředí?</vt:lpstr>
      <vt:lpstr>… služby v domácím prostředí</vt:lpstr>
      <vt:lpstr>Organizace péče v závěru života</vt:lpstr>
      <vt:lpstr> Shrnutí problémů</vt:lpstr>
      <vt:lpstr>        Význam očkování v dospělosti </vt:lpstr>
      <vt:lpstr>Prezentace aplikace PowerPoint</vt:lpstr>
      <vt:lpstr>            Vakcinace v dospělosti </vt:lpstr>
      <vt:lpstr>Prezentace aplikace PowerPoint</vt:lpstr>
      <vt:lpstr>Prezentace aplikace PowerPoint</vt:lpstr>
      <vt:lpstr>Prezentace aplikace PowerPoint</vt:lpstr>
      <vt:lpstr>   Závěr </vt:lpstr>
      <vt:lpstr>  Děkuji za pozornost  </vt:lpstr>
    </vt:vector>
  </TitlesOfParts>
  <Company>Ministerstvo zdravotnictví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kobid</dc:creator>
  <cp:lastModifiedBy>Šteflová Alena MUDr. Ph.D. MPH</cp:lastModifiedBy>
  <cp:revision>561</cp:revision>
  <cp:lastPrinted>2018-06-12T15:09:49Z</cp:lastPrinted>
  <dcterms:created xsi:type="dcterms:W3CDTF">2008-05-12T08:56:53Z</dcterms:created>
  <dcterms:modified xsi:type="dcterms:W3CDTF">2019-10-27T22:40:08Z</dcterms:modified>
</cp:coreProperties>
</file>