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5" r:id="rId2"/>
    <p:sldId id="262" r:id="rId3"/>
    <p:sldId id="530" r:id="rId4"/>
    <p:sldId id="531" r:id="rId5"/>
    <p:sldId id="532" r:id="rId6"/>
    <p:sldId id="268" r:id="rId7"/>
    <p:sldId id="266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Výchozí oddíl" id="{DC14FBDA-71EA-4FE2-B92F-C001EDF848D9}">
          <p14:sldIdLst>
            <p14:sldId id="265"/>
            <p14:sldId id="262"/>
            <p14:sldId id="530"/>
            <p14:sldId id="531"/>
            <p14:sldId id="532"/>
            <p14:sldId id="268"/>
            <p14:sldId id="266"/>
          </p14:sldIdLst>
        </p14:section>
        <p14:section name="Výchozí oddíl" id="{D21F521F-DA71-4F53-97A7-BED9AC97515A}">
          <p14:sldIdLst/>
        </p14:section>
        <p14:section name="Oddíl bez názvu" id="{5BCA8A20-0308-4015-BDBD-C11CE384A7F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0" autoAdjust="0"/>
  </p:normalViewPr>
  <p:slideViewPr>
    <p:cSldViewPr>
      <p:cViewPr varScale="1">
        <p:scale>
          <a:sx n="109" d="100"/>
          <a:sy n="109" d="100"/>
        </p:scale>
        <p:origin x="8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DDD91-04B2-427C-990D-5EA407D62722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24AC-E536-4F5B-826E-186505950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72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E26A-44B2-4946-9C03-C12C843C9C55}" type="datetimeFigureOut">
              <a:rPr lang="cs-CZ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F1368-4FAC-426B-A670-78A08834F20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F0D8-A8FD-4EEE-B8B2-105EA7217185}" type="datetimeFigureOut">
              <a:rPr lang="cs-CZ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F570-2466-44FD-8871-436AFF1B8B17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7997-B326-43A7-85E2-6A29C5B6AAF7}" type="datetimeFigureOut">
              <a:rPr lang="cs-CZ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B61E-EBFA-46A8-8578-C9A14294D381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2CF3-6779-4ED4-9450-9DB008A03A0F}" type="datetimeFigureOut">
              <a:rPr lang="cs-CZ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983B-4765-4E9A-84E1-55DD497A38EF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1665-37D9-4E73-BAD2-0F024BC11BE1}" type="datetimeFigureOut">
              <a:rPr lang="cs-CZ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219B-98BA-4CCF-B53E-46C9B2A7AFAB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B44C-03EF-4896-948E-6D37C937161A}" type="datetimeFigureOut">
              <a:rPr lang="cs-CZ"/>
              <a:t>29.10.2019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7B2C-2C0D-4C41-A70B-3A5FB9D3B772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AAA2-4496-47A2-B404-EFB70FF281E0}" type="datetimeFigureOut">
              <a:rPr lang="cs-CZ"/>
              <a:t>29.10.2019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FFC1-8477-4656-8156-E2674A6749D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E701-A275-4B36-AD85-EDD3C6951601}" type="datetimeFigureOut">
              <a:rPr lang="cs-CZ"/>
              <a:t>29.10.2019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8598-5BE4-49B8-9B79-50FD40CF5425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7BA5-3FA2-4C77-8CA6-0E9C8A95DE78}" type="datetimeFigureOut">
              <a:rPr lang="cs-CZ"/>
              <a:t>29.10.2019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2F21-D5D5-4BAB-8F9A-7051E1E69615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FAA7-861A-4753-82DA-61031B0DB1BF}" type="datetimeFigureOut">
              <a:rPr lang="cs-CZ"/>
              <a:t>29.10.2019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8C25-9F67-4D39-80CE-6FD2F6FC05B5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603C-7E00-4F77-AFFC-ED190512EEF7}" type="datetimeFigureOut">
              <a:rPr lang="cs-CZ"/>
              <a:t>29.10.2019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FCBC-83F5-44CF-AAE9-D45D263FB11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7241B-2154-46F1-B7B6-A7A47376C26B}" type="datetimeFigureOut">
              <a:rPr lang="cs-CZ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CD8429-CBB8-424D-A6DA-D668475968B3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Rodina\Desktop\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7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odina\Desktop\sdf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51" y="275116"/>
            <a:ext cx="3365909" cy="199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Rodina\Desktop\Untitled-2y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1087413" cy="46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7504" y="2916600"/>
            <a:ext cx="8352927" cy="578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cs-CZ" sz="2800" b="1" dirty="0"/>
              <a:t>„</a:t>
            </a:r>
            <a:r>
              <a:rPr lang="cs-CZ" sz="2800" b="1" dirty="0">
                <a:solidFill>
                  <a:schemeClr val="bg2">
                    <a:lumMod val="10000"/>
                  </a:schemeClr>
                </a:solidFill>
              </a:rPr>
              <a:t>Průvodce českým zdravotnictvím pro seniory </a:t>
            </a:r>
            <a:r>
              <a:rPr lang="cs-CZ" sz="2800" b="1" dirty="0"/>
              <a:t>“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51520" y="4116626"/>
            <a:ext cx="777686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dirty="0"/>
              <a:t> </a:t>
            </a:r>
            <a:r>
              <a:rPr lang="cs-CZ" b="1" dirty="0"/>
              <a:t>Doc. MUDr. Peter Koliba, CSc. </a:t>
            </a:r>
            <a:endParaRPr lang="cs-CZ" dirty="0"/>
          </a:p>
          <a:p>
            <a:pPr algn="ctr">
              <a:lnSpc>
                <a:spcPct val="150000"/>
              </a:lnSpc>
            </a:pPr>
            <a:r>
              <a:rPr lang="cs-CZ" b="1" dirty="0"/>
              <a:t>Místopředseda Výboru pro zdravotnictví a sociální politiku</a:t>
            </a:r>
            <a:endParaRPr lang="cs-CZ" dirty="0"/>
          </a:p>
        </p:txBody>
      </p:sp>
      <p:pic>
        <p:nvPicPr>
          <p:cNvPr id="12" name="Picture 2" descr="logo_pspc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" y="5539351"/>
            <a:ext cx="2686026" cy="135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9" y="-26117"/>
            <a:ext cx="9205913" cy="700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     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5373216"/>
          </a:xfrm>
        </p:spPr>
        <p:txBody>
          <a:bodyPr rtlCol="0">
            <a:noAutofit/>
          </a:bodyPr>
          <a:lstStyle/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1329" y="1233265"/>
            <a:ext cx="8585167" cy="430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Wingdings 3" panose="05040102010807070707" pitchFamily="18" charset="2"/>
              <a:buChar char="g"/>
            </a:pPr>
            <a:r>
              <a:rPr lang="cs-CZ" sz="2000" u="sng" dirty="0"/>
              <a:t>Stárnutí populace </a:t>
            </a:r>
            <a:r>
              <a:rPr lang="cs-CZ" sz="2000" dirty="0"/>
              <a:t>a </a:t>
            </a:r>
            <a:r>
              <a:rPr lang="cs-CZ" sz="2000" u="sng" dirty="0"/>
              <a:t>urbanizace</a:t>
            </a:r>
            <a:r>
              <a:rPr lang="cs-CZ" sz="2000" dirty="0"/>
              <a:t> jsou dva globální trendy.</a:t>
            </a:r>
          </a:p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Wingdings 3" panose="05040102010807070707" pitchFamily="18" charset="2"/>
              <a:buChar char="g"/>
            </a:pPr>
            <a:r>
              <a:rPr lang="cs-CZ" sz="2000" dirty="0"/>
              <a:t>Zvyšuje se podíl obyvatel ve městech, kteří jsou starší 60 let. </a:t>
            </a:r>
          </a:p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Wingdings 3" panose="05040102010807070707" pitchFamily="18" charset="2"/>
              <a:buChar char="g"/>
            </a:pPr>
            <a:r>
              <a:rPr lang="cs-CZ" sz="2000" dirty="0"/>
              <a:t>Světová zdravotnická organizace (WHO) chápe </a:t>
            </a:r>
            <a:r>
              <a:rPr lang="cs-CZ" sz="2000" u="sng" dirty="0"/>
              <a:t>aktivní stárnutí jako celoživotní proces.</a:t>
            </a:r>
          </a:p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Wingdings 3" panose="05040102010807070707" pitchFamily="18" charset="2"/>
              <a:buChar char="g"/>
            </a:pPr>
            <a:r>
              <a:rPr lang="cs-CZ" sz="2000" dirty="0"/>
              <a:t>Cílem průvodce je v návaznosti na přístup WHO k aktivnímu stárnutí.</a:t>
            </a:r>
          </a:p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Wingdings 3" panose="05040102010807070707" pitchFamily="18" charset="2"/>
              <a:buChar char="g"/>
            </a:pPr>
            <a:r>
              <a:rPr lang="cs-CZ" sz="2000" b="1" dirty="0"/>
              <a:t>Čeští senioři nechtějí ani neumí používat digitální technologie podporující zdraví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9" y="-26117"/>
            <a:ext cx="9205913" cy="700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     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5373216"/>
          </a:xfrm>
        </p:spPr>
        <p:txBody>
          <a:bodyPr rtlCol="0">
            <a:noAutofit/>
          </a:bodyPr>
          <a:lstStyle/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BC1996F-474D-4BD2-893E-BE0EEF49DAC4}"/>
              </a:ext>
            </a:extLst>
          </p:cNvPr>
          <p:cNvSpPr/>
          <p:nvPr/>
        </p:nvSpPr>
        <p:spPr>
          <a:xfrm>
            <a:off x="109618" y="4373189"/>
            <a:ext cx="903649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altLang="cs-CZ" sz="2400" u="sng" dirty="0">
                <a:latin typeface="+mj-lt"/>
                <a:cs typeface="Helvetica" panose="020B0604020202020204" pitchFamily="34" charset="0"/>
              </a:rPr>
              <a:t>Proces stárnutí je nevratný biologický proces</a:t>
            </a:r>
            <a:r>
              <a:rPr lang="cs-CZ" altLang="cs-CZ" sz="2400" dirty="0">
                <a:latin typeface="+mj-lt"/>
                <a:cs typeface="Helvetica" panose="020B0604020202020204" pitchFamily="34" charset="0"/>
              </a:rPr>
              <a:t>, který obtížně definujeme a víme, že universální pro celou přírodu.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V roce 2017 střední délka života u mužů byla 76,0 roku, u žen 81,9 roku.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D6369C-970E-4EF5-A496-36735E1A4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0" y="1436728"/>
            <a:ext cx="3841350" cy="271235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5A12E0D-C989-4893-B1CF-AA456E91D929}"/>
              </a:ext>
            </a:extLst>
          </p:cNvPr>
          <p:cNvSpPr txBox="1"/>
          <p:nvPr/>
        </p:nvSpPr>
        <p:spPr>
          <a:xfrm>
            <a:off x="2346980" y="188640"/>
            <a:ext cx="3783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dirty="0"/>
              <a:t>Demografický vývoj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F415443-36B4-4282-89C0-6DEF29405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16" y="1363201"/>
            <a:ext cx="3773480" cy="278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9" y="-26117"/>
            <a:ext cx="9205913" cy="700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     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5373216"/>
          </a:xfrm>
        </p:spPr>
        <p:txBody>
          <a:bodyPr rtlCol="0">
            <a:noAutofit/>
          </a:bodyPr>
          <a:lstStyle/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F7A34A9-2E02-42E3-96C2-3B393D5F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3" y="1268760"/>
            <a:ext cx="5116404" cy="36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0EB571E-352F-4EB1-94F3-4CE940CCC8F2}"/>
              </a:ext>
            </a:extLst>
          </p:cNvPr>
          <p:cNvSpPr/>
          <p:nvPr/>
        </p:nvSpPr>
        <p:spPr>
          <a:xfrm>
            <a:off x="110290" y="5169081"/>
            <a:ext cx="892899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altLang="cs-CZ" dirty="0">
                <a:solidFill>
                  <a:schemeClr val="tx2">
                    <a:lumMod val="10000"/>
                  </a:schemeClr>
                </a:solidFill>
                <a:latin typeface="+mj-lt"/>
                <a:cs typeface="Helvetica" panose="020B0604020202020204" pitchFamily="34" charset="0"/>
              </a:rPr>
              <a:t>Ve starém Řecku a Římě se lidé dožívali kolem 25 let. Ještě v 19. století se byla kolem 40 let. 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Průměrný věk v Česku se každoročně zvyšuje </a:t>
            </a:r>
            <a:r>
              <a:rPr lang="cs-CZ" u="sng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a ženy žijí statisticky déle</a:t>
            </a:r>
            <a:r>
              <a:rPr lang="cs-CZ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41B9F80-5C0D-4575-90F2-A0067EB943F1}"/>
              </a:ext>
            </a:extLst>
          </p:cNvPr>
          <p:cNvSpPr/>
          <p:nvPr/>
        </p:nvSpPr>
        <p:spPr>
          <a:xfrm>
            <a:off x="6300192" y="6220966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/>
              <a:t>Zdroj: www.seniorum.cz</a:t>
            </a:r>
          </a:p>
        </p:txBody>
      </p:sp>
      <p:pic>
        <p:nvPicPr>
          <p:cNvPr id="9" name="Picture 2" descr="Výsledek obrázku pro socha ženy v řecku">
            <a:extLst>
              <a:ext uri="{FF2B5EF4-FFF2-40B4-BE49-F238E27FC236}">
                <a16:creationId xmlns:a16="http://schemas.microsoft.com/office/drawing/2014/main" id="{EC208A9B-D2EF-4D79-8A0E-C6BF390F7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37245"/>
            <a:ext cx="264405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1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9" y="-26117"/>
            <a:ext cx="9205913" cy="700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     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5373216"/>
          </a:xfrm>
        </p:spPr>
        <p:txBody>
          <a:bodyPr rtlCol="0">
            <a:noAutofit/>
          </a:bodyPr>
          <a:lstStyle/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  <a:p>
            <a:pPr marL="742950" indent="-742950"/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F53DE0-D4F0-454A-91AF-69BAC64AC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2" y="1196752"/>
            <a:ext cx="8357425" cy="548516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61A5433-A6D2-4E58-B22D-B3E9CE76ADC3}"/>
              </a:ext>
            </a:extLst>
          </p:cNvPr>
          <p:cNvSpPr/>
          <p:nvPr/>
        </p:nvSpPr>
        <p:spPr>
          <a:xfrm>
            <a:off x="3635896" y="1988840"/>
            <a:ext cx="792088" cy="367240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8957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9" y="-26117"/>
            <a:ext cx="9205913" cy="700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     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1497" y="1797980"/>
            <a:ext cx="8036703" cy="4608512"/>
          </a:xfrm>
        </p:spPr>
        <p:txBody>
          <a:bodyPr rtlCol="0">
            <a:noAutofit/>
          </a:bodyPr>
          <a:lstStyle/>
          <a:p>
            <a:pPr marL="388620" indent="-342900" algn="l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cs-CZ" sz="2200" dirty="0">
                <a:solidFill>
                  <a:schemeClr val="tx1"/>
                </a:solidFill>
              </a:rPr>
              <a:t>Současné české zdravotnictví je na evropské špičce, co se týče přístrojového vybavení, dostupnosti léků nebo znalostí lékařů. </a:t>
            </a:r>
          </a:p>
          <a:p>
            <a:pPr marL="388620" indent="-342900" algn="l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cs-CZ" sz="2200" dirty="0">
                <a:solidFill>
                  <a:schemeClr val="tx1"/>
                </a:solidFill>
              </a:rPr>
              <a:t>Doléčování, rehabilitace a dlouhodobá péče </a:t>
            </a:r>
            <a:r>
              <a:rPr lang="cs-CZ" sz="2200" dirty="0" err="1">
                <a:solidFill>
                  <a:schemeClr val="tx1"/>
                </a:solidFill>
              </a:rPr>
              <a:t>jseou</a:t>
            </a:r>
            <a:r>
              <a:rPr lang="cs-CZ" sz="2200" dirty="0">
                <a:solidFill>
                  <a:schemeClr val="tx1"/>
                </a:solidFill>
              </a:rPr>
              <a:t> stejně důležité a mají velký význam právě pro starší pacienty. </a:t>
            </a:r>
          </a:p>
          <a:p>
            <a:pPr marL="388620" indent="-342900" algn="l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cs-CZ" sz="2200" dirty="0">
                <a:solidFill>
                  <a:schemeClr val="tx1"/>
                </a:solidFill>
              </a:rPr>
              <a:t>Tzv. následná zdravotní péče je však zejména ve stáří stejně důležitá jako akutní medicína.</a:t>
            </a:r>
          </a:p>
          <a:p>
            <a:pPr marL="388620" indent="-342900" algn="l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cs-CZ" sz="2200" dirty="0">
                <a:solidFill>
                  <a:schemeClr val="tx1"/>
                </a:solidFill>
              </a:rPr>
              <a:t>Často chybí správné informace a dostupnost zařízení.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702551-7085-45D9-9571-7828780D5189}"/>
              </a:ext>
            </a:extLst>
          </p:cNvPr>
          <p:cNvSpPr txBox="1"/>
          <p:nvPr/>
        </p:nvSpPr>
        <p:spPr>
          <a:xfrm>
            <a:off x="3226760" y="598498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Závěr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Rodina\Desktop\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7"/>
          <a:stretch>
            <a:fillRect/>
          </a:stretch>
        </p:blipFill>
        <p:spPr bwMode="auto">
          <a:xfrm>
            <a:off x="-32439" y="-659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 flipH="1">
            <a:off x="323528" y="1124744"/>
            <a:ext cx="77048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403649" y="2468894"/>
            <a:ext cx="4780855" cy="1370521"/>
          </a:xfrm>
        </p:spPr>
        <p:txBody>
          <a:bodyPr/>
          <a:lstStyle/>
          <a:p>
            <a:pPr algn="l"/>
            <a:r>
              <a:rPr lang="cs-CZ" sz="4000" b="1" dirty="0">
                <a:solidFill>
                  <a:schemeClr val="tx2"/>
                </a:solidFill>
                <a:latin typeface="Arial Narrow" panose="020B0606020202030204" pitchFamily="34" charset="0"/>
                <a:ea typeface="Kozuka Gothic Pr6N B" pitchFamily="34" charset="-128"/>
                <a:cs typeface="Times New Roman" panose="02020603050405020304" pitchFamily="18" charset="0"/>
              </a:rPr>
              <a:t>Děkuji za pozornost !</a:t>
            </a:r>
          </a:p>
        </p:txBody>
      </p:sp>
      <p:pic>
        <p:nvPicPr>
          <p:cNvPr id="3079" name="Picture 7" descr="C:\Users\Rodina\Desktop\g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1519270" cy="64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odina\Desktop\Untitled-2y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24" y="1412776"/>
            <a:ext cx="920750" cy="44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blona_prezentace_Senatu_logo_vlevo_nahor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Sablona_prezentace_Senatu_logo_vlevo_nahore</Template>
  <TotalTime>57</TotalTime>
  <Words>217</Words>
  <Application>Microsoft Office PowerPoint</Application>
  <PresentationFormat>Předvádění na obrazovce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Wingdings 3</vt:lpstr>
      <vt:lpstr>Sablona_prezentace_Senatu_logo_vlevo_nahore</vt:lpstr>
      <vt:lpstr>Prezentace aplikace PowerPoint</vt:lpstr>
      <vt:lpstr>       </vt:lpstr>
      <vt:lpstr>       </vt:lpstr>
      <vt:lpstr>       </vt:lpstr>
      <vt:lpstr>       </vt:lpstr>
      <vt:lpstr>       </vt:lpstr>
      <vt:lpstr>Děkuji za pozornost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Maminka</dc:creator>
  <cp:lastModifiedBy>User</cp:lastModifiedBy>
  <cp:revision>59</cp:revision>
  <dcterms:created xsi:type="dcterms:W3CDTF">2017-04-11T16:22:00Z</dcterms:created>
  <dcterms:modified xsi:type="dcterms:W3CDTF">2019-10-29T08:17:44Z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